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86" r:id="rId4"/>
    <p:sldId id="262" r:id="rId5"/>
    <p:sldId id="258" r:id="rId6"/>
    <p:sldId id="259" r:id="rId7"/>
    <p:sldId id="260" r:id="rId8"/>
    <p:sldId id="261" r:id="rId9"/>
    <p:sldId id="272" r:id="rId10"/>
    <p:sldId id="263" r:id="rId11"/>
    <p:sldId id="264" r:id="rId12"/>
    <p:sldId id="265" r:id="rId13"/>
    <p:sldId id="267" r:id="rId14"/>
    <p:sldId id="285" r:id="rId15"/>
    <p:sldId id="274" r:id="rId16"/>
    <p:sldId id="268" r:id="rId17"/>
    <p:sldId id="269" r:id="rId18"/>
    <p:sldId id="277" r:id="rId19"/>
    <p:sldId id="278" r:id="rId20"/>
    <p:sldId id="270" r:id="rId21"/>
    <p:sldId id="273" r:id="rId22"/>
    <p:sldId id="275" r:id="rId23"/>
    <p:sldId id="284" r:id="rId24"/>
    <p:sldId id="281" r:id="rId25"/>
    <p:sldId id="282" r:id="rId26"/>
    <p:sldId id="283" r:id="rId27"/>
    <p:sldId id="276" r:id="rId28"/>
    <p:sldId id="280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Orta Stil 2 - Vurgu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6" autoAdjust="0"/>
    <p:restoredTop sz="94660"/>
  </p:normalViewPr>
  <p:slideViewPr>
    <p:cSldViewPr snapToGrid="0">
      <p:cViewPr varScale="1">
        <p:scale>
          <a:sx n="65" d="100"/>
          <a:sy n="65" d="100"/>
        </p:scale>
        <p:origin x="726" y="39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tr-TR"/>
              <a:t>Asıl başlık stili için tıklayın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/>
              <a:t>Asıl alt başlık stilini düzenlemek için tıklayın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48A87A34-81AB-432B-8DAE-1953F412C126}" type="datetimeFigureOut">
              <a:rPr lang="en-US" dirty="0"/>
              <a:pPr/>
              <a:t>5/26/2017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Yazılı Panoramik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tr-TR"/>
              <a:t>Asıl başlık stili için tıklayın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tr-TR"/>
              <a:t>Resim eklemek için simgeye tıklayın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5/26/2017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aşlık ve Resim Yazıs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tr-TR"/>
              <a:t>Asıl başlık stili için tıklayın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5/26/2017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Resim Yazılı Alınt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tr-TR"/>
              <a:t>Asıl başlık stili için tıklayın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5/26/2017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İsim Kart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tr-TR"/>
              <a:t>Asıl başlık stili için tıklayın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5/26/2017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ütu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tr-TR"/>
              <a:t>Asıl başlık stili için tıklayın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5/26/2017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Resim Sütu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tr-TR"/>
              <a:t>Asıl başlık stili için tıklayın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tr-TR"/>
              <a:t>Resim eklemek için simgeye tıklayın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tr-TR"/>
              <a:t>Resim eklemek için simgeye tıklayın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tr-TR"/>
              <a:t>Resim eklemek için simgeye tıklayın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5/26/2017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 için tıklayın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5/26/2017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tr-TR"/>
              <a:t>Asıl başlık stili için tıklayın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5/26/2017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5/26/2017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tr-TR"/>
              <a:t>Asıl başlık stili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5/26/2017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5/26/2017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tr-TR"/>
              <a:t>Asıl başlık stili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5/26/2017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 için tıklayın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5/26/2017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5/26/2017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tr-TR"/>
              <a:t>Asıl başlık stili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5/26/2017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tr-TR"/>
              <a:t>Asıl başlık stili için tıklayın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tr-TR"/>
              <a:t>Resim eklemek için simgeye tıklayın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5/26/2017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5/26/2017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ctrTitle"/>
          </p:nvPr>
        </p:nvSpPr>
        <p:spPr>
          <a:xfrm>
            <a:off x="0" y="362786"/>
            <a:ext cx="8513996" cy="2485501"/>
          </a:xfrm>
        </p:spPr>
        <p:txBody>
          <a:bodyPr>
            <a:normAutofit fontScale="90000"/>
          </a:bodyPr>
          <a:lstStyle/>
          <a:p>
            <a:pPr algn="ctr"/>
            <a:r>
              <a:rPr lang="tr-TR" dirty="0"/>
              <a:t>IE 48F</a:t>
            </a:r>
            <a:br>
              <a:rPr lang="tr-TR" dirty="0"/>
            </a:br>
            <a:r>
              <a:rPr lang="tr-TR" dirty="0"/>
              <a:t>THE WALKING DEAD</a:t>
            </a:r>
            <a:br>
              <a:rPr lang="tr-TR" dirty="0"/>
            </a:br>
            <a:endParaRPr lang="en-US" dirty="0"/>
          </a:p>
        </p:txBody>
      </p:sp>
      <p:sp>
        <p:nvSpPr>
          <p:cNvPr id="3" name="Alt Başlık 2"/>
          <p:cNvSpPr>
            <a:spLocks noGrp="1"/>
          </p:cNvSpPr>
          <p:nvPr>
            <p:ph type="subTitle" idx="1"/>
          </p:nvPr>
        </p:nvSpPr>
        <p:spPr>
          <a:xfrm>
            <a:off x="6450605" y="4134151"/>
            <a:ext cx="5479026" cy="2009057"/>
          </a:xfrm>
        </p:spPr>
        <p:txBody>
          <a:bodyPr/>
          <a:lstStyle/>
          <a:p>
            <a:r>
              <a:rPr lang="tr-TR" dirty="0"/>
              <a:t>ALPEREN İNAL 2012402144</a:t>
            </a:r>
          </a:p>
          <a:p>
            <a:r>
              <a:rPr lang="tr-TR" dirty="0"/>
              <a:t>MUHAMMED BÜYÜKKINACI 2012402030</a:t>
            </a:r>
          </a:p>
          <a:p>
            <a:r>
              <a:rPr lang="tr-TR" dirty="0"/>
              <a:t>26 MAY 2017</a:t>
            </a:r>
            <a:endParaRPr lang="en-US" dirty="0"/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116" y="2912672"/>
            <a:ext cx="5554133" cy="3252865"/>
          </a:xfrm>
          <a:prstGeom prst="rect">
            <a:avLst/>
          </a:prstGeom>
        </p:spPr>
      </p:pic>
      <p:pic>
        <p:nvPicPr>
          <p:cNvPr id="7" name="Resim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3996" y="111593"/>
            <a:ext cx="2578725" cy="3821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22222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587476" y="513650"/>
            <a:ext cx="11004756" cy="1293028"/>
          </a:xfrm>
        </p:spPr>
        <p:txBody>
          <a:bodyPr/>
          <a:lstStyle/>
          <a:p>
            <a:pPr algn="l"/>
            <a:r>
              <a:rPr lang="tr-TR" dirty="0" err="1"/>
              <a:t>HuntERS</a:t>
            </a:r>
            <a:endParaRPr lang="en-US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531425" y="1924666"/>
            <a:ext cx="11142407" cy="4294020"/>
          </a:xfrm>
        </p:spPr>
        <p:txBody>
          <a:bodyPr/>
          <a:lstStyle/>
          <a:p>
            <a:r>
              <a:rPr lang="tr-TR" dirty="0" err="1"/>
              <a:t>Hunting</a:t>
            </a:r>
            <a:r>
              <a:rPr lang="tr-TR" dirty="0"/>
              <a:t> </a:t>
            </a:r>
            <a:r>
              <a:rPr lang="tr-TR" dirty="0" err="1"/>
              <a:t>Power</a:t>
            </a:r>
            <a:endParaRPr lang="tr-TR" dirty="0"/>
          </a:p>
          <a:p>
            <a:endParaRPr lang="tr-TR" dirty="0"/>
          </a:p>
          <a:p>
            <a:r>
              <a:rPr lang="tr-TR" dirty="0" err="1"/>
              <a:t>Hunting-Range</a:t>
            </a:r>
            <a:endParaRPr lang="tr-TR" dirty="0"/>
          </a:p>
          <a:p>
            <a:endParaRPr lang="tr-TR" dirty="0"/>
          </a:p>
          <a:p>
            <a:r>
              <a:rPr lang="tr-TR" dirty="0" err="1"/>
              <a:t>Survival-Range</a:t>
            </a:r>
            <a:endParaRPr lang="tr-TR" dirty="0"/>
          </a:p>
          <a:p>
            <a:endParaRPr lang="tr-TR" dirty="0"/>
          </a:p>
          <a:p>
            <a:r>
              <a:rPr lang="tr-TR" dirty="0" err="1"/>
              <a:t>Targeting</a:t>
            </a:r>
            <a:r>
              <a:rPr lang="tr-TR" dirty="0"/>
              <a:t> </a:t>
            </a:r>
            <a:r>
              <a:rPr lang="tr-TR" dirty="0" err="1"/>
              <a:t>Range</a:t>
            </a:r>
            <a:endParaRPr lang="tr-TR" dirty="0"/>
          </a:p>
          <a:p>
            <a:endParaRPr lang="tr-TR" dirty="0"/>
          </a:p>
          <a:p>
            <a:r>
              <a:rPr lang="tr-TR" dirty="0" err="1"/>
              <a:t>Oriented-Zombie</a:t>
            </a:r>
            <a:endParaRPr lang="en-US" dirty="0"/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8477" y="607113"/>
            <a:ext cx="6074390" cy="2399129"/>
          </a:xfrm>
          <a:prstGeom prst="rect">
            <a:avLst/>
          </a:prstGeom>
        </p:spPr>
      </p:pic>
      <p:pic>
        <p:nvPicPr>
          <p:cNvPr id="7" name="Resim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1609" y="3622319"/>
            <a:ext cx="7196190" cy="2218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45228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626806" y="764373"/>
            <a:ext cx="10879394" cy="1293028"/>
          </a:xfrm>
        </p:spPr>
        <p:txBody>
          <a:bodyPr/>
          <a:lstStyle/>
          <a:p>
            <a:pPr algn="l"/>
            <a:r>
              <a:rPr lang="tr-TR" dirty="0"/>
              <a:t>FOOD-COLLECTORS</a:t>
            </a:r>
            <a:endParaRPr lang="en-US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 err="1"/>
              <a:t>Food-Search-Range</a:t>
            </a:r>
            <a:endParaRPr lang="tr-TR" dirty="0"/>
          </a:p>
          <a:p>
            <a:endParaRPr lang="tr-TR" dirty="0"/>
          </a:p>
          <a:p>
            <a:r>
              <a:rPr lang="tr-TR" dirty="0" err="1"/>
              <a:t>Food-Supply-Range</a:t>
            </a:r>
            <a:endParaRPr lang="tr-TR" dirty="0"/>
          </a:p>
          <a:p>
            <a:endParaRPr lang="tr-TR" dirty="0"/>
          </a:p>
          <a:p>
            <a:r>
              <a:rPr lang="tr-TR" dirty="0" err="1"/>
              <a:t>Oriented-Hunter</a:t>
            </a:r>
            <a:endParaRPr lang="en-US" dirty="0"/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7108" y="2572915"/>
            <a:ext cx="7160038" cy="1659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65656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685800" y="690631"/>
            <a:ext cx="8610600" cy="1293028"/>
          </a:xfrm>
        </p:spPr>
        <p:txBody>
          <a:bodyPr/>
          <a:lstStyle/>
          <a:p>
            <a:pPr algn="l"/>
            <a:r>
              <a:rPr lang="tr-TR" dirty="0"/>
              <a:t>ZOMBIES</a:t>
            </a:r>
            <a:endParaRPr lang="en-US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 err="1"/>
              <a:t>Searching-Range</a:t>
            </a:r>
            <a:endParaRPr lang="tr-TR" dirty="0"/>
          </a:p>
          <a:p>
            <a:endParaRPr lang="tr-TR" dirty="0"/>
          </a:p>
          <a:p>
            <a:r>
              <a:rPr lang="tr-TR" dirty="0" err="1"/>
              <a:t>Attacking-Range</a:t>
            </a:r>
            <a:endParaRPr lang="tr-TR" dirty="0"/>
          </a:p>
          <a:p>
            <a:endParaRPr lang="tr-TR" dirty="0"/>
          </a:p>
          <a:p>
            <a:r>
              <a:rPr lang="tr-TR" dirty="0" err="1"/>
              <a:t>Attacking-Power</a:t>
            </a:r>
            <a:endParaRPr lang="tr-TR" dirty="0"/>
          </a:p>
          <a:p>
            <a:endParaRPr lang="tr-TR" dirty="0"/>
          </a:p>
          <a:p>
            <a:r>
              <a:rPr lang="tr-TR" dirty="0" err="1"/>
              <a:t>Oriented</a:t>
            </a:r>
            <a:r>
              <a:rPr lang="tr-TR" dirty="0"/>
              <a:t>-Human</a:t>
            </a:r>
          </a:p>
          <a:p>
            <a:endParaRPr lang="tr-TR" dirty="0"/>
          </a:p>
          <a:p>
            <a:endParaRPr lang="tr-TR" dirty="0"/>
          </a:p>
          <a:p>
            <a:endParaRPr lang="en-US" dirty="0"/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6924" y="3509909"/>
            <a:ext cx="7175090" cy="1696272"/>
          </a:xfrm>
          <a:prstGeom prst="rect">
            <a:avLst/>
          </a:prstGeom>
        </p:spPr>
      </p:pic>
      <p:pic>
        <p:nvPicPr>
          <p:cNvPr id="7" name="Resim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9138" y="550164"/>
            <a:ext cx="5372436" cy="2788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90789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685800" y="543147"/>
            <a:ext cx="8610600" cy="1293028"/>
          </a:xfrm>
        </p:spPr>
        <p:txBody>
          <a:bodyPr/>
          <a:lstStyle/>
          <a:p>
            <a:pPr algn="l"/>
            <a:r>
              <a:rPr lang="tr-TR" dirty="0"/>
              <a:t>KEY PARAMETERS</a:t>
            </a:r>
            <a:endParaRPr lang="en-US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 err="1"/>
              <a:t>Percentage</a:t>
            </a:r>
            <a:r>
              <a:rPr lang="tr-TR" dirty="0"/>
              <a:t> of </a:t>
            </a:r>
            <a:r>
              <a:rPr lang="tr-TR" dirty="0" err="1"/>
              <a:t>Hunters</a:t>
            </a:r>
            <a:endParaRPr lang="tr-TR" dirty="0"/>
          </a:p>
          <a:p>
            <a:endParaRPr lang="tr-TR" dirty="0"/>
          </a:p>
          <a:p>
            <a:r>
              <a:rPr lang="tr-TR" dirty="0" err="1"/>
              <a:t>Share-Percentage</a:t>
            </a:r>
            <a:endParaRPr lang="tr-TR" dirty="0"/>
          </a:p>
          <a:p>
            <a:endParaRPr lang="tr-TR" dirty="0"/>
          </a:p>
          <a:p>
            <a:r>
              <a:rPr lang="tr-TR" dirty="0"/>
              <a:t>Critical -Value</a:t>
            </a:r>
            <a:endParaRPr lang="en-US" dirty="0"/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5827" y="1289422"/>
            <a:ext cx="4340432" cy="3207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99802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1880640" y="262203"/>
            <a:ext cx="8610600" cy="1293028"/>
          </a:xfrm>
        </p:spPr>
        <p:txBody>
          <a:bodyPr/>
          <a:lstStyle/>
          <a:p>
            <a:endParaRPr lang="en-US"/>
          </a:p>
        </p:txBody>
      </p:sp>
      <p:pic>
        <p:nvPicPr>
          <p:cNvPr id="5" name="İçerik Yer Tutucusu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94013" y="592111"/>
            <a:ext cx="5687461" cy="5943397"/>
          </a:xfrm>
        </p:spPr>
      </p:pic>
    </p:spTree>
    <p:extLst>
      <p:ext uri="{BB962C8B-B14F-4D97-AF65-F5344CB8AC3E}">
        <p14:creationId xmlns:p14="http://schemas.microsoft.com/office/powerpoint/2010/main" val="2096376090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557048" y="764373"/>
            <a:ext cx="10949152" cy="1293028"/>
          </a:xfrm>
        </p:spPr>
        <p:txBody>
          <a:bodyPr/>
          <a:lstStyle/>
          <a:p>
            <a:pPr algn="l"/>
            <a:r>
              <a:rPr lang="tr-TR" dirty="0"/>
              <a:t>MODELLING QUESTIONS</a:t>
            </a:r>
          </a:p>
        </p:txBody>
      </p:sp>
      <p:sp>
        <p:nvSpPr>
          <p:cNvPr id="3" name="2 İçerik Yer Tutucusu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 dirty="0"/>
          </a:p>
          <a:p>
            <a:r>
              <a:rPr lang="tr-TR" dirty="0"/>
              <a:t> </a:t>
            </a:r>
            <a:r>
              <a:rPr lang="tr-TR" dirty="0" err="1"/>
              <a:t>How</a:t>
            </a:r>
            <a:r>
              <a:rPr lang="tr-TR" dirty="0"/>
              <a:t> </a:t>
            </a:r>
            <a:r>
              <a:rPr lang="tr-TR" dirty="0" err="1"/>
              <a:t>does</a:t>
            </a:r>
            <a:r>
              <a:rPr lang="tr-TR" dirty="0"/>
              <a:t> </a:t>
            </a:r>
            <a:r>
              <a:rPr lang="tr-TR" dirty="0" err="1"/>
              <a:t>critical</a:t>
            </a:r>
            <a:r>
              <a:rPr lang="tr-TR" dirty="0"/>
              <a:t> </a:t>
            </a:r>
            <a:r>
              <a:rPr lang="tr-TR" dirty="0" err="1"/>
              <a:t>value</a:t>
            </a:r>
            <a:r>
              <a:rPr lang="tr-TR" dirty="0"/>
              <a:t> </a:t>
            </a:r>
            <a:r>
              <a:rPr lang="tr-TR" dirty="0" err="1"/>
              <a:t>affect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outcome</a:t>
            </a:r>
            <a:r>
              <a:rPr lang="tr-TR" dirty="0"/>
              <a:t> </a:t>
            </a:r>
            <a:r>
              <a:rPr lang="tr-TR" dirty="0">
                <a:latin typeface="Calibri" pitchFamily="34" charset="0"/>
                <a:cs typeface="Calibri" pitchFamily="34" charset="0"/>
              </a:rPr>
              <a:t>?</a:t>
            </a:r>
            <a:endParaRPr lang="tr-TR" dirty="0"/>
          </a:p>
          <a:p>
            <a:endParaRPr lang="tr-TR" dirty="0"/>
          </a:p>
          <a:p>
            <a:r>
              <a:rPr lang="tr-TR" dirty="0" err="1"/>
              <a:t>How</a:t>
            </a:r>
            <a:r>
              <a:rPr lang="tr-TR" dirty="0"/>
              <a:t> </a:t>
            </a:r>
            <a:r>
              <a:rPr lang="tr-TR" dirty="0" err="1"/>
              <a:t>does</a:t>
            </a:r>
            <a:r>
              <a:rPr lang="tr-TR" dirty="0"/>
              <a:t> </a:t>
            </a:r>
            <a:r>
              <a:rPr lang="tr-TR" dirty="0" err="1"/>
              <a:t>food</a:t>
            </a:r>
            <a:r>
              <a:rPr lang="tr-TR" dirty="0"/>
              <a:t> </a:t>
            </a:r>
            <a:r>
              <a:rPr lang="tr-TR" dirty="0" err="1"/>
              <a:t>sharing</a:t>
            </a:r>
            <a:r>
              <a:rPr lang="tr-TR" dirty="0"/>
              <a:t> </a:t>
            </a:r>
            <a:r>
              <a:rPr lang="tr-TR" dirty="0" err="1"/>
              <a:t>percentage</a:t>
            </a:r>
            <a:r>
              <a:rPr lang="tr-TR" dirty="0"/>
              <a:t> </a:t>
            </a:r>
            <a:r>
              <a:rPr lang="tr-TR" dirty="0" err="1"/>
              <a:t>influence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outcome</a:t>
            </a:r>
            <a:r>
              <a:rPr lang="tr-TR" dirty="0"/>
              <a:t> </a:t>
            </a:r>
            <a:r>
              <a:rPr lang="tr-TR" dirty="0">
                <a:latin typeface="Calibri" pitchFamily="34" charset="0"/>
                <a:cs typeface="Calibri" pitchFamily="34" charset="0"/>
              </a:rPr>
              <a:t>?</a:t>
            </a:r>
            <a:endParaRPr lang="tr-TR" dirty="0"/>
          </a:p>
          <a:p>
            <a:endParaRPr lang="tr-TR" dirty="0"/>
          </a:p>
          <a:p>
            <a:r>
              <a:rPr lang="tr-TR" dirty="0" err="1"/>
              <a:t>In</a:t>
            </a:r>
            <a:r>
              <a:rPr lang="tr-TR" dirty="0"/>
              <a:t> </a:t>
            </a:r>
            <a:r>
              <a:rPr lang="tr-TR" dirty="0" err="1"/>
              <a:t>which</a:t>
            </a:r>
            <a:r>
              <a:rPr lang="tr-TR" dirty="0"/>
              <a:t> </a:t>
            </a:r>
            <a:r>
              <a:rPr lang="tr-TR" dirty="0" err="1"/>
              <a:t>way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ratio</a:t>
            </a:r>
            <a:r>
              <a:rPr lang="tr-TR" dirty="0"/>
              <a:t> of </a:t>
            </a:r>
            <a:r>
              <a:rPr lang="tr-TR" dirty="0" err="1"/>
              <a:t>hunter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food</a:t>
            </a:r>
            <a:r>
              <a:rPr lang="tr-TR" dirty="0"/>
              <a:t> </a:t>
            </a:r>
            <a:r>
              <a:rPr lang="tr-TR" dirty="0" err="1"/>
              <a:t>collector</a:t>
            </a:r>
            <a:r>
              <a:rPr lang="tr-TR" dirty="0"/>
              <a:t> </a:t>
            </a:r>
            <a:r>
              <a:rPr lang="tr-TR" dirty="0" err="1"/>
              <a:t>affect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outcome</a:t>
            </a:r>
            <a:r>
              <a:rPr lang="tr-TR" dirty="0">
                <a:latin typeface="Calibri" pitchFamily="34" charset="0"/>
                <a:cs typeface="Calibri" pitchFamily="34" charset="0"/>
              </a:rPr>
              <a:t> ?</a:t>
            </a:r>
            <a:endParaRPr lang="tr-TR" dirty="0"/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8138" y="531934"/>
            <a:ext cx="3352408" cy="25110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tr-TR" dirty="0"/>
              <a:t>MAJOR PROCEDURES</a:t>
            </a:r>
            <a:endParaRPr lang="en-US" dirty="0"/>
          </a:p>
        </p:txBody>
      </p:sp>
      <p:sp>
        <p:nvSpPr>
          <p:cNvPr id="3" name="İçerik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  <a:p>
            <a:endParaRPr lang="tr-TR" dirty="0"/>
          </a:p>
          <a:p>
            <a:r>
              <a:rPr lang="tr-TR" dirty="0" err="1"/>
              <a:t>Zombies</a:t>
            </a:r>
            <a:endParaRPr lang="en-US" dirty="0"/>
          </a:p>
        </p:txBody>
      </p:sp>
      <p:sp>
        <p:nvSpPr>
          <p:cNvPr id="6" name="5 Metin Yer Tutucusu"/>
          <p:cNvSpPr>
            <a:spLocks noGrp="1"/>
          </p:cNvSpPr>
          <p:nvPr>
            <p:ph type="body" sz="half" idx="15"/>
          </p:nvPr>
        </p:nvSpPr>
        <p:spPr/>
        <p:txBody>
          <a:bodyPr/>
          <a:lstStyle/>
          <a:p>
            <a:endParaRPr lang="tr-T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tr-T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• </a:t>
            </a:r>
            <a:r>
              <a:rPr lang="tr-T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Searching</a:t>
            </a:r>
            <a:r>
              <a:rPr lang="tr-T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tr-T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</a:t>
            </a:r>
            <a:r>
              <a:rPr lang="tr-T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tr-T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Human</a:t>
            </a:r>
            <a:endParaRPr lang="tr-T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tr-T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tr-T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• </a:t>
            </a:r>
            <a:r>
              <a:rPr lang="tr-T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Trying</a:t>
            </a:r>
            <a:r>
              <a:rPr lang="tr-T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tr-T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</a:t>
            </a:r>
            <a:r>
              <a:rPr lang="tr-T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tr-T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kill</a:t>
            </a:r>
            <a:r>
              <a:rPr lang="tr-T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tr-T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Human</a:t>
            </a:r>
            <a:endParaRPr lang="tr-TR" dirty="0"/>
          </a:p>
        </p:txBody>
      </p:sp>
      <p:sp>
        <p:nvSpPr>
          <p:cNvPr id="4" name="3 Metin Yer Tutucusu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tr-TR" dirty="0" err="1"/>
              <a:t>Hunters</a:t>
            </a:r>
            <a:endParaRPr lang="tr-TR" dirty="0"/>
          </a:p>
        </p:txBody>
      </p:sp>
      <p:sp>
        <p:nvSpPr>
          <p:cNvPr id="7" name="6 Metin Yer Tutucusu"/>
          <p:cNvSpPr>
            <a:spLocks noGrp="1"/>
          </p:cNvSpPr>
          <p:nvPr>
            <p:ph type="body" sz="half" idx="16"/>
          </p:nvPr>
        </p:nvSpPr>
        <p:spPr/>
        <p:txBody>
          <a:bodyPr/>
          <a:lstStyle/>
          <a:p>
            <a:endParaRPr lang="tr-T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tr-T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• </a:t>
            </a:r>
            <a:r>
              <a:rPr lang="tr-T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Searching</a:t>
            </a:r>
            <a:r>
              <a:rPr lang="tr-T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tr-T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</a:t>
            </a:r>
            <a:r>
              <a:rPr lang="tr-T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tr-T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Zombie</a:t>
            </a:r>
            <a:endParaRPr lang="tr-T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tr-T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tr-T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• </a:t>
            </a:r>
            <a:r>
              <a:rPr lang="tr-T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Trying</a:t>
            </a:r>
            <a:r>
              <a:rPr lang="tr-T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tr-T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</a:t>
            </a:r>
            <a:r>
              <a:rPr lang="tr-T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tr-T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kill</a:t>
            </a:r>
            <a:r>
              <a:rPr lang="tr-T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tr-T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Zombie</a:t>
            </a:r>
            <a:endParaRPr lang="tr-T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tr-T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tr-T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• </a:t>
            </a:r>
            <a:r>
              <a:rPr lang="tr-T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Survival</a:t>
            </a:r>
            <a:r>
              <a:rPr lang="tr-T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</a:t>
            </a:r>
            <a:r>
              <a:rPr lang="tr-T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search</a:t>
            </a:r>
            <a:endParaRPr lang="tr-TR" dirty="0"/>
          </a:p>
        </p:txBody>
      </p:sp>
      <p:sp>
        <p:nvSpPr>
          <p:cNvPr id="5" name="4 Metin Yer Tutucusu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tr-TR" dirty="0" err="1"/>
              <a:t>Food</a:t>
            </a:r>
            <a:r>
              <a:rPr lang="tr-TR" dirty="0"/>
              <a:t> </a:t>
            </a:r>
            <a:r>
              <a:rPr lang="tr-TR" dirty="0" err="1"/>
              <a:t>Collectors</a:t>
            </a:r>
            <a:endParaRPr lang="tr-TR" dirty="0"/>
          </a:p>
        </p:txBody>
      </p:sp>
      <p:sp>
        <p:nvSpPr>
          <p:cNvPr id="8" name="7 Metin Yer Tutucusu"/>
          <p:cNvSpPr>
            <a:spLocks noGrp="1"/>
          </p:cNvSpPr>
          <p:nvPr>
            <p:ph type="body" sz="half" idx="17"/>
          </p:nvPr>
        </p:nvSpPr>
        <p:spPr/>
        <p:txBody>
          <a:bodyPr/>
          <a:lstStyle/>
          <a:p>
            <a:endParaRPr lang="tr-TR" dirty="0"/>
          </a:p>
          <a:p>
            <a:r>
              <a:rPr lang="tr-T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• </a:t>
            </a:r>
            <a:r>
              <a:rPr lang="tr-T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Searching</a:t>
            </a:r>
            <a:r>
              <a:rPr lang="tr-T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tr-T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</a:t>
            </a:r>
            <a:r>
              <a:rPr lang="tr-T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tr-T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food</a:t>
            </a:r>
            <a:endParaRPr lang="tr-T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tr-T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tr-T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• </a:t>
            </a:r>
            <a:r>
              <a:rPr lang="tr-T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Gathering</a:t>
            </a:r>
            <a:r>
              <a:rPr lang="tr-T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tr-T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food</a:t>
            </a:r>
            <a:endParaRPr lang="tr-T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tr-T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tr-T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• </a:t>
            </a:r>
            <a:r>
              <a:rPr lang="tr-T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Searching</a:t>
            </a:r>
            <a:r>
              <a:rPr lang="tr-T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 </a:t>
            </a:r>
            <a:r>
              <a:rPr lang="tr-T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Hunter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4020724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773867" y="639012"/>
            <a:ext cx="10865069" cy="1293028"/>
          </a:xfrm>
        </p:spPr>
        <p:txBody>
          <a:bodyPr/>
          <a:lstStyle/>
          <a:p>
            <a:pPr algn="l"/>
            <a:r>
              <a:rPr lang="tr-TR" dirty="0"/>
              <a:t>PROCESS OVERVIEW</a:t>
            </a:r>
            <a:endParaRPr lang="en-US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641131" y="2057401"/>
            <a:ext cx="10820400" cy="4024125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endParaRPr lang="tr-T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tr-TR" dirty="0" err="1"/>
              <a:t>Composing</a:t>
            </a:r>
            <a:r>
              <a:rPr lang="tr-TR" dirty="0"/>
              <a:t> of 3 </a:t>
            </a:r>
            <a:r>
              <a:rPr lang="tr-TR" dirty="0" err="1"/>
              <a:t>moves</a:t>
            </a:r>
            <a:endParaRPr lang="tr-TR" dirty="0"/>
          </a:p>
          <a:p>
            <a:pPr marL="457200" indent="-457200">
              <a:buFont typeface="+mj-lt"/>
              <a:buAutoNum type="arabicParenR"/>
            </a:pPr>
            <a:r>
              <a:rPr lang="tr-TR" dirty="0" err="1"/>
              <a:t>Zombie-move</a:t>
            </a:r>
            <a:endParaRPr lang="tr-TR" dirty="0"/>
          </a:p>
          <a:p>
            <a:pPr marL="457200" indent="-457200">
              <a:buFont typeface="+mj-lt"/>
              <a:buAutoNum type="arabicParenR"/>
            </a:pPr>
            <a:r>
              <a:rPr lang="tr-TR" dirty="0" err="1"/>
              <a:t>Hunter-move</a:t>
            </a:r>
            <a:endParaRPr lang="tr-TR" dirty="0"/>
          </a:p>
          <a:p>
            <a:pPr marL="457200" indent="-457200">
              <a:buFont typeface="+mj-lt"/>
              <a:buAutoNum type="arabicParenR"/>
            </a:pPr>
            <a:r>
              <a:rPr lang="tr-TR" dirty="0" err="1"/>
              <a:t>Food-Collector-move</a:t>
            </a:r>
            <a:endParaRPr lang="tr-TR" dirty="0"/>
          </a:p>
          <a:p>
            <a:pPr marL="457200" indent="-457200">
              <a:buFont typeface="+mj-lt"/>
              <a:buAutoNum type="arabicParenR"/>
            </a:pPr>
            <a:endParaRPr lang="tr-TR" dirty="0"/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9105" y="1844259"/>
            <a:ext cx="5363669" cy="3754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954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38200" y="639316"/>
            <a:ext cx="8610600" cy="1293028"/>
          </a:xfrm>
        </p:spPr>
        <p:txBody>
          <a:bodyPr/>
          <a:lstStyle/>
          <a:p>
            <a:pPr algn="l"/>
            <a:r>
              <a:rPr lang="tr-TR" dirty="0"/>
              <a:t>ZOMBIE MOVE</a:t>
            </a:r>
            <a:endParaRPr lang="en-US" dirty="0"/>
          </a:p>
        </p:txBody>
      </p:sp>
      <p:sp>
        <p:nvSpPr>
          <p:cNvPr id="4" name="Dikdörtgen 3"/>
          <p:cNvSpPr/>
          <p:nvPr/>
        </p:nvSpPr>
        <p:spPr>
          <a:xfrm>
            <a:off x="899651" y="2344994"/>
            <a:ext cx="8657304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sz="2200" dirty="0"/>
              <a:t> </a:t>
            </a:r>
            <a:r>
              <a:rPr lang="tr-TR" sz="2200" dirty="0" err="1"/>
              <a:t>If</a:t>
            </a:r>
            <a:r>
              <a:rPr lang="tr-TR" sz="2200" dirty="0"/>
              <a:t> </a:t>
            </a:r>
            <a:r>
              <a:rPr lang="tr-TR" sz="2200" dirty="0" err="1"/>
              <a:t>any</a:t>
            </a:r>
            <a:r>
              <a:rPr lang="tr-TR" sz="2200" dirty="0"/>
              <a:t> </a:t>
            </a:r>
            <a:r>
              <a:rPr lang="tr-TR" sz="2200" dirty="0" err="1"/>
              <a:t>human</a:t>
            </a:r>
            <a:r>
              <a:rPr lang="tr-TR" sz="2200" dirty="0"/>
              <a:t> in </a:t>
            </a:r>
            <a:r>
              <a:rPr lang="tr-TR" sz="2200" dirty="0" err="1"/>
              <a:t>searching</a:t>
            </a:r>
            <a:r>
              <a:rPr lang="tr-TR" sz="2200" dirty="0"/>
              <a:t> </a:t>
            </a:r>
            <a:r>
              <a:rPr lang="tr-TR" sz="2200" dirty="0" err="1"/>
              <a:t>range</a:t>
            </a:r>
            <a:endParaRPr lang="tr-TR" sz="2200" dirty="0"/>
          </a:p>
          <a:p>
            <a:r>
              <a:rPr lang="tr-TR" sz="2200" dirty="0"/>
              <a:t>                  [ Orient </a:t>
            </a:r>
            <a:r>
              <a:rPr lang="tr-TR" sz="2200" dirty="0" err="1"/>
              <a:t>to</a:t>
            </a:r>
            <a:r>
              <a:rPr lang="tr-TR" sz="2200" dirty="0"/>
              <a:t> </a:t>
            </a:r>
            <a:r>
              <a:rPr lang="tr-TR" sz="2200" dirty="0" err="1"/>
              <a:t>nearest</a:t>
            </a:r>
            <a:r>
              <a:rPr lang="tr-TR" sz="2200" dirty="0"/>
              <a:t> </a:t>
            </a:r>
            <a:r>
              <a:rPr lang="tr-TR" sz="2200" dirty="0" err="1"/>
              <a:t>human</a:t>
            </a:r>
            <a:r>
              <a:rPr lang="tr-TR" sz="2200" dirty="0"/>
              <a:t> ]</a:t>
            </a:r>
          </a:p>
          <a:p>
            <a:r>
              <a:rPr lang="tr-TR" sz="2200" dirty="0"/>
              <a:t>        else</a:t>
            </a:r>
          </a:p>
          <a:p>
            <a:r>
              <a:rPr lang="tr-TR" sz="2200" dirty="0"/>
              <a:t>                           [ </a:t>
            </a:r>
            <a:r>
              <a:rPr lang="tr-TR" sz="2200" dirty="0" err="1"/>
              <a:t>move</a:t>
            </a:r>
            <a:r>
              <a:rPr lang="tr-TR" sz="2200" dirty="0"/>
              <a:t> </a:t>
            </a:r>
            <a:r>
              <a:rPr lang="tr-TR" sz="2200" dirty="0" err="1"/>
              <a:t>randomly</a:t>
            </a:r>
            <a:r>
              <a:rPr lang="tr-TR" sz="2200" dirty="0"/>
              <a:t> ]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sz="2200" dirty="0"/>
              <a:t> </a:t>
            </a:r>
            <a:r>
              <a:rPr lang="tr-TR" sz="2200" dirty="0" err="1"/>
              <a:t>If</a:t>
            </a:r>
            <a:r>
              <a:rPr lang="tr-TR" sz="2200" dirty="0"/>
              <a:t> </a:t>
            </a:r>
            <a:r>
              <a:rPr lang="tr-TR" sz="2200" dirty="0" err="1"/>
              <a:t>any</a:t>
            </a:r>
            <a:r>
              <a:rPr lang="tr-TR" sz="2200" dirty="0"/>
              <a:t> </a:t>
            </a:r>
            <a:r>
              <a:rPr lang="tr-TR" sz="2200" dirty="0" err="1"/>
              <a:t>human</a:t>
            </a:r>
            <a:r>
              <a:rPr lang="tr-TR" sz="2200" dirty="0"/>
              <a:t> in </a:t>
            </a:r>
            <a:r>
              <a:rPr lang="tr-TR" sz="2200" dirty="0" err="1"/>
              <a:t>attacking</a:t>
            </a:r>
            <a:r>
              <a:rPr lang="tr-TR" sz="2200" dirty="0"/>
              <a:t> </a:t>
            </a:r>
            <a:r>
              <a:rPr lang="tr-TR" sz="2200" dirty="0" err="1"/>
              <a:t>range</a:t>
            </a:r>
            <a:endParaRPr lang="tr-TR" sz="2200" dirty="0"/>
          </a:p>
          <a:p>
            <a:r>
              <a:rPr lang="tr-TR" sz="2200" dirty="0"/>
              <a:t>                             [</a:t>
            </a:r>
            <a:r>
              <a:rPr lang="tr-TR" sz="2200" dirty="0" err="1"/>
              <a:t>Trying</a:t>
            </a:r>
            <a:r>
              <a:rPr lang="tr-TR" sz="2200" dirty="0"/>
              <a:t> </a:t>
            </a:r>
            <a:r>
              <a:rPr lang="tr-TR" sz="2200" dirty="0" err="1"/>
              <a:t>to</a:t>
            </a:r>
            <a:r>
              <a:rPr lang="tr-TR" sz="2200" dirty="0"/>
              <a:t> </a:t>
            </a:r>
            <a:r>
              <a:rPr lang="tr-TR" sz="2200" dirty="0" err="1"/>
              <a:t>kill</a:t>
            </a:r>
            <a:r>
              <a:rPr lang="tr-TR" sz="2200" dirty="0"/>
              <a:t> </a:t>
            </a:r>
            <a:r>
              <a:rPr lang="tr-TR" sz="2200" dirty="0" err="1"/>
              <a:t>human</a:t>
            </a:r>
            <a:r>
              <a:rPr lang="tr-TR" sz="2200" dirty="0"/>
              <a:t>]</a:t>
            </a:r>
          </a:p>
          <a:p>
            <a:r>
              <a:rPr lang="tr-TR" sz="2200" dirty="0"/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1928093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786581" y="454657"/>
            <a:ext cx="8610600" cy="1293028"/>
          </a:xfrm>
        </p:spPr>
        <p:txBody>
          <a:bodyPr/>
          <a:lstStyle/>
          <a:p>
            <a:pPr algn="l"/>
            <a:r>
              <a:rPr lang="tr-TR" dirty="0"/>
              <a:t>HUNTER MOVE</a:t>
            </a:r>
            <a:endParaRPr lang="en-US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If</a:t>
            </a:r>
            <a:r>
              <a:rPr lang="tr-T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tr-T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stamina</a:t>
            </a:r>
            <a:r>
              <a:rPr lang="tr-T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&gt; </a:t>
            </a:r>
            <a:r>
              <a:rPr lang="tr-T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critical</a:t>
            </a:r>
            <a:r>
              <a:rPr lang="tr-T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tr-T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value</a:t>
            </a:r>
            <a:r>
              <a:rPr lang="tr-T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</a:t>
            </a:r>
          </a:p>
          <a:p>
            <a:r>
              <a:rPr lang="tr-T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{ </a:t>
            </a:r>
            <a:r>
              <a:rPr lang="tr-T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Ifelse</a:t>
            </a:r>
            <a:r>
              <a:rPr lang="tr-T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(</a:t>
            </a:r>
            <a:r>
              <a:rPr lang="tr-T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any</a:t>
            </a:r>
            <a:r>
              <a:rPr lang="tr-T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tr-T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zombie</a:t>
            </a:r>
            <a:r>
              <a:rPr lang="tr-T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in </a:t>
            </a:r>
            <a:r>
              <a:rPr lang="tr-T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targeting</a:t>
            </a:r>
            <a:r>
              <a:rPr lang="tr-T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tr-T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raneg</a:t>
            </a:r>
            <a:r>
              <a:rPr lang="tr-T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</a:p>
          <a:p>
            <a:pPr marL="0" indent="0">
              <a:buNone/>
            </a:pPr>
            <a:r>
              <a:rPr lang="tr-T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   [ Orient </a:t>
            </a:r>
            <a:r>
              <a:rPr lang="tr-T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</a:t>
            </a:r>
            <a:r>
              <a:rPr lang="tr-T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tr-T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nearest</a:t>
            </a:r>
            <a:r>
              <a:rPr lang="tr-T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tr-T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zombie</a:t>
            </a:r>
            <a:r>
              <a:rPr lang="tr-T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]</a:t>
            </a:r>
          </a:p>
          <a:p>
            <a:pPr marL="0" indent="0">
              <a:buNone/>
            </a:pPr>
            <a:r>
              <a:rPr lang="tr-T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   [</a:t>
            </a:r>
            <a:r>
              <a:rPr lang="tr-T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move</a:t>
            </a:r>
            <a:r>
              <a:rPr lang="tr-T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tr-T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randomly</a:t>
            </a:r>
            <a:r>
              <a:rPr lang="tr-T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] </a:t>
            </a:r>
          </a:p>
          <a:p>
            <a:pPr marL="0" indent="0">
              <a:buNone/>
            </a:pPr>
            <a:r>
              <a:rPr lang="tr-T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</a:t>
            </a:r>
            <a:r>
              <a:rPr lang="tr-TR" dirty="0"/>
              <a:t> </a:t>
            </a:r>
            <a:r>
              <a:rPr lang="tr-TR" dirty="0" err="1"/>
              <a:t>If</a:t>
            </a:r>
            <a:r>
              <a:rPr lang="tr-TR" dirty="0"/>
              <a:t> (</a:t>
            </a:r>
            <a:r>
              <a:rPr lang="tr-TR" dirty="0" err="1"/>
              <a:t>any</a:t>
            </a:r>
            <a:r>
              <a:rPr lang="tr-TR" dirty="0"/>
              <a:t> </a:t>
            </a:r>
            <a:r>
              <a:rPr lang="tr-TR" dirty="0" err="1"/>
              <a:t>zombie</a:t>
            </a:r>
            <a:r>
              <a:rPr lang="tr-TR" dirty="0"/>
              <a:t> in </a:t>
            </a:r>
            <a:r>
              <a:rPr lang="tr-TR" dirty="0" err="1"/>
              <a:t>hunting</a:t>
            </a:r>
            <a:r>
              <a:rPr lang="tr-TR" dirty="0"/>
              <a:t> </a:t>
            </a:r>
            <a:r>
              <a:rPr lang="tr-TR" dirty="0" err="1"/>
              <a:t>range</a:t>
            </a:r>
            <a:r>
              <a:rPr lang="tr-TR" dirty="0"/>
              <a:t>)</a:t>
            </a:r>
          </a:p>
          <a:p>
            <a:pPr>
              <a:buNone/>
            </a:pPr>
            <a:r>
              <a:rPr lang="tr-T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       [</a:t>
            </a:r>
            <a:r>
              <a:rPr lang="tr-TR" dirty="0" err="1"/>
              <a:t>Trying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kill</a:t>
            </a:r>
            <a:r>
              <a:rPr lang="tr-TR" dirty="0"/>
              <a:t> </a:t>
            </a:r>
            <a:r>
              <a:rPr lang="tr-TR" dirty="0" err="1"/>
              <a:t>zombie</a:t>
            </a:r>
            <a:r>
              <a:rPr lang="tr-TR" dirty="0"/>
              <a:t> ]</a:t>
            </a:r>
            <a:r>
              <a:rPr lang="tr-T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}</a:t>
            </a:r>
          </a:p>
          <a:p>
            <a:r>
              <a:rPr lang="tr-T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</a:t>
            </a:r>
            <a:r>
              <a:rPr lang="tr-TR" dirty="0" err="1"/>
              <a:t>Otherwise</a:t>
            </a:r>
            <a:r>
              <a:rPr lang="tr-TR" dirty="0"/>
              <a:t>  </a:t>
            </a:r>
          </a:p>
          <a:p>
            <a:pPr>
              <a:buNone/>
            </a:pPr>
            <a:r>
              <a:rPr lang="tr-TR" dirty="0"/>
              <a:t>                          { </a:t>
            </a:r>
            <a:r>
              <a:rPr lang="tr-TR" dirty="0" err="1"/>
              <a:t>Survival</a:t>
            </a:r>
            <a:r>
              <a:rPr lang="tr-TR" dirty="0"/>
              <a:t> </a:t>
            </a:r>
            <a:r>
              <a:rPr lang="tr-TR" dirty="0" err="1"/>
              <a:t>Search</a:t>
            </a:r>
            <a:r>
              <a:rPr lang="tr-TR" dirty="0"/>
              <a:t>  }</a:t>
            </a:r>
          </a:p>
          <a:p>
            <a:pPr>
              <a:buNone/>
            </a:pPr>
            <a:endParaRPr lang="tr-T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buNone/>
            </a:pPr>
            <a:endParaRPr lang="tr-T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7630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685800" y="901532"/>
            <a:ext cx="8610600" cy="1293028"/>
          </a:xfrm>
        </p:spPr>
        <p:txBody>
          <a:bodyPr/>
          <a:lstStyle/>
          <a:p>
            <a:pPr algn="l"/>
            <a:r>
              <a:rPr lang="tr-TR" dirty="0"/>
              <a:t>Problem </a:t>
            </a:r>
            <a:r>
              <a:rPr lang="tr-TR" dirty="0" err="1"/>
              <a:t>descrIptıon</a:t>
            </a:r>
            <a:endParaRPr lang="en-US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 err="1"/>
              <a:t>Zombie</a:t>
            </a:r>
            <a:r>
              <a:rPr lang="tr-TR" dirty="0"/>
              <a:t> </a:t>
            </a:r>
            <a:r>
              <a:rPr lang="tr-TR" dirty="0" err="1"/>
              <a:t>related</a:t>
            </a:r>
            <a:r>
              <a:rPr lang="tr-TR" dirty="0"/>
              <a:t> </a:t>
            </a:r>
            <a:r>
              <a:rPr lang="tr-TR" dirty="0" err="1"/>
              <a:t>broadcasts</a:t>
            </a:r>
            <a:endParaRPr lang="tr-TR" dirty="0"/>
          </a:p>
          <a:p>
            <a:r>
              <a:rPr lang="tr-TR" dirty="0" err="1"/>
              <a:t>Inspired</a:t>
            </a:r>
            <a:r>
              <a:rPr lang="tr-TR" dirty="0"/>
              <a:t> </a:t>
            </a:r>
            <a:r>
              <a:rPr lang="tr-TR" dirty="0" err="1"/>
              <a:t>from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Walking</a:t>
            </a:r>
            <a:r>
              <a:rPr lang="tr-TR" dirty="0"/>
              <a:t> </a:t>
            </a:r>
            <a:r>
              <a:rPr lang="tr-TR" dirty="0" err="1"/>
              <a:t>Dead</a:t>
            </a:r>
            <a:endParaRPr lang="tr-TR" dirty="0"/>
          </a:p>
          <a:p>
            <a:r>
              <a:rPr lang="tr-TR" dirty="0"/>
              <a:t>3 </a:t>
            </a:r>
            <a:r>
              <a:rPr lang="tr-TR" dirty="0" err="1"/>
              <a:t>kinds</a:t>
            </a:r>
            <a:r>
              <a:rPr lang="tr-TR" dirty="0"/>
              <a:t> of </a:t>
            </a:r>
            <a:r>
              <a:rPr lang="tr-TR" dirty="0" err="1"/>
              <a:t>Agents</a:t>
            </a:r>
            <a:endParaRPr lang="tr-TR" dirty="0"/>
          </a:p>
          <a:p>
            <a:pPr marL="514350" indent="-514350">
              <a:buFont typeface="+mj-lt"/>
              <a:buAutoNum type="romanLcPeriod"/>
            </a:pPr>
            <a:r>
              <a:rPr lang="tr-TR" dirty="0" err="1"/>
              <a:t>Hunters</a:t>
            </a:r>
            <a:endParaRPr lang="tr-TR" dirty="0"/>
          </a:p>
          <a:p>
            <a:pPr marL="514350" indent="-514350">
              <a:buFont typeface="+mj-lt"/>
              <a:buAutoNum type="romanLcPeriod"/>
            </a:pPr>
            <a:r>
              <a:rPr lang="tr-TR" dirty="0" err="1"/>
              <a:t>Food</a:t>
            </a:r>
            <a:r>
              <a:rPr lang="tr-TR" dirty="0"/>
              <a:t> Collectors</a:t>
            </a:r>
          </a:p>
          <a:p>
            <a:pPr marL="514350" indent="-514350">
              <a:buFont typeface="+mj-lt"/>
              <a:buAutoNum type="romanLcPeriod"/>
            </a:pPr>
            <a:r>
              <a:rPr lang="tr-TR" dirty="0" err="1"/>
              <a:t>Zombies</a:t>
            </a:r>
            <a:endParaRPr lang="en-US" dirty="0"/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0594" y="621176"/>
            <a:ext cx="3872044" cy="2576669"/>
          </a:xfrm>
          <a:prstGeom prst="rect">
            <a:avLst/>
          </a:prstGeom>
        </p:spPr>
      </p:pic>
      <p:pic>
        <p:nvPicPr>
          <p:cNvPr id="7" name="Resim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1753" y="3305564"/>
            <a:ext cx="2172044" cy="3222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850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52948" y="580018"/>
            <a:ext cx="8610600" cy="1293028"/>
          </a:xfrm>
        </p:spPr>
        <p:txBody>
          <a:bodyPr/>
          <a:lstStyle/>
          <a:p>
            <a:pPr algn="l"/>
            <a:r>
              <a:rPr lang="tr-TR" dirty="0"/>
              <a:t>FOOD-COLLECTOR MOVE</a:t>
            </a:r>
            <a:endParaRPr lang="en-US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685800" y="2035278"/>
            <a:ext cx="10820400" cy="418340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endParaRPr lang="tr-TR" dirty="0"/>
          </a:p>
          <a:p>
            <a:pPr>
              <a:buFontTx/>
              <a:buChar char="-"/>
            </a:pPr>
            <a:r>
              <a:rPr lang="tr-T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If</a:t>
            </a:r>
            <a:r>
              <a:rPr lang="tr-T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(on a </a:t>
            </a:r>
            <a:r>
              <a:rPr lang="tr-T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food</a:t>
            </a:r>
            <a:r>
              <a:rPr lang="tr-T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</a:p>
          <a:p>
            <a:pPr marL="0" indent="0">
              <a:buNone/>
            </a:pPr>
            <a:r>
              <a:rPr lang="tr-T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[ </a:t>
            </a:r>
            <a:r>
              <a:rPr lang="tr-T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Take</a:t>
            </a:r>
            <a:r>
              <a:rPr lang="tr-T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tr-T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food</a:t>
            </a:r>
            <a:endParaRPr lang="tr-T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tr-T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</a:t>
            </a:r>
            <a:r>
              <a:rPr lang="tr-T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Search</a:t>
            </a:r>
            <a:r>
              <a:rPr lang="tr-T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 </a:t>
            </a:r>
            <a:r>
              <a:rPr lang="tr-T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hunter</a:t>
            </a:r>
            <a:endParaRPr lang="tr-T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tr-TR" dirty="0"/>
              <a:t>    </a:t>
            </a:r>
            <a:r>
              <a:rPr lang="tr-TR" dirty="0" err="1"/>
              <a:t>ifelse</a:t>
            </a:r>
            <a:r>
              <a:rPr lang="tr-TR" dirty="0"/>
              <a:t> (</a:t>
            </a:r>
            <a:r>
              <a:rPr lang="tr-TR" dirty="0" err="1"/>
              <a:t>any</a:t>
            </a:r>
            <a:r>
              <a:rPr lang="tr-TR" dirty="0"/>
              <a:t> </a:t>
            </a:r>
            <a:r>
              <a:rPr lang="tr-TR" dirty="0" err="1"/>
              <a:t>hunter</a:t>
            </a:r>
            <a:r>
              <a:rPr lang="tr-TR" dirty="0"/>
              <a:t> </a:t>
            </a:r>
            <a:r>
              <a:rPr lang="tr-TR" dirty="0" err="1"/>
              <a:t>close</a:t>
            </a:r>
            <a:r>
              <a:rPr lang="tr-TR" dirty="0"/>
              <a:t>)</a:t>
            </a:r>
          </a:p>
          <a:p>
            <a:pPr marL="0" indent="0">
              <a:buNone/>
            </a:pPr>
            <a:r>
              <a:rPr lang="tr-TR" dirty="0"/>
              <a:t>                           [deliver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food</a:t>
            </a:r>
            <a:r>
              <a:rPr lang="tr-TR" dirty="0"/>
              <a:t> ]</a:t>
            </a:r>
          </a:p>
          <a:p>
            <a:pPr marL="0" indent="0">
              <a:buNone/>
            </a:pPr>
            <a:r>
              <a:rPr lang="tr-TR" dirty="0"/>
              <a:t>                             [</a:t>
            </a:r>
            <a:r>
              <a:rPr lang="tr-TR" dirty="0" err="1"/>
              <a:t>move</a:t>
            </a:r>
            <a:r>
              <a:rPr lang="tr-TR" dirty="0"/>
              <a:t> </a:t>
            </a:r>
            <a:r>
              <a:rPr lang="tr-TR" dirty="0" err="1"/>
              <a:t>randomly</a:t>
            </a:r>
            <a:r>
              <a:rPr lang="tr-TR" dirty="0"/>
              <a:t> ] </a:t>
            </a:r>
          </a:p>
          <a:p>
            <a:pPr marL="0" indent="0">
              <a:buNone/>
            </a:pPr>
            <a:r>
              <a:rPr lang="tr-TR" dirty="0"/>
              <a:t>                                                                ]</a:t>
            </a:r>
          </a:p>
          <a:p>
            <a:pPr>
              <a:buFontTx/>
              <a:buChar char="-"/>
            </a:pPr>
            <a:endParaRPr lang="tr-T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buNone/>
            </a:pPr>
            <a:r>
              <a:rPr lang="tr-T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   else (not on a </a:t>
            </a:r>
            <a:r>
              <a:rPr lang="tr-T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food</a:t>
            </a:r>
            <a:r>
              <a:rPr lang="tr-T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</a:p>
          <a:p>
            <a:pPr>
              <a:buNone/>
            </a:pPr>
            <a:r>
              <a:rPr lang="tr-T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           [ </a:t>
            </a:r>
            <a:r>
              <a:rPr lang="tr-T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search</a:t>
            </a:r>
            <a:r>
              <a:rPr lang="tr-T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tr-T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</a:t>
            </a:r>
            <a:r>
              <a:rPr lang="tr-T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tr-T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food</a:t>
            </a:r>
            <a:r>
              <a:rPr lang="tr-T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]</a:t>
            </a:r>
          </a:p>
          <a:p>
            <a:pPr>
              <a:buNone/>
            </a:pPr>
            <a:endParaRPr lang="tr-T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buNone/>
            </a:pPr>
            <a:endParaRPr lang="tr-T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5684" y="1748617"/>
            <a:ext cx="4350447" cy="2643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736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609600" y="764373"/>
            <a:ext cx="10896600" cy="1293028"/>
          </a:xfrm>
        </p:spPr>
        <p:txBody>
          <a:bodyPr/>
          <a:lstStyle/>
          <a:p>
            <a:pPr algn="l"/>
            <a:r>
              <a:rPr lang="tr-TR" dirty="0"/>
              <a:t>EXPERIMENTATION PLAN</a:t>
            </a:r>
          </a:p>
        </p:txBody>
      </p:sp>
      <p:sp>
        <p:nvSpPr>
          <p:cNvPr id="3" name="2 İçerik Yer Tutucusu"/>
          <p:cNvSpPr>
            <a:spLocks noGrp="1"/>
          </p:cNvSpPr>
          <p:nvPr>
            <p:ph idx="1"/>
          </p:nvPr>
        </p:nvSpPr>
        <p:spPr>
          <a:xfrm>
            <a:off x="609600" y="1929089"/>
            <a:ext cx="10820400" cy="4024125"/>
          </a:xfrm>
        </p:spPr>
        <p:txBody>
          <a:bodyPr/>
          <a:lstStyle/>
          <a:p>
            <a:r>
              <a:rPr lang="tr-TR" dirty="0"/>
              <a:t>30 </a:t>
            </a:r>
            <a:r>
              <a:rPr lang="tr-TR" dirty="0" err="1"/>
              <a:t>replications</a:t>
            </a:r>
            <a:endParaRPr lang="tr-TR" dirty="0"/>
          </a:p>
          <a:p>
            <a:endParaRPr lang="tr-TR" dirty="0"/>
          </a:p>
          <a:p>
            <a:r>
              <a:rPr lang="tr-TR" dirty="0"/>
              <a:t>3 </a:t>
            </a:r>
            <a:r>
              <a:rPr lang="tr-TR" dirty="0" err="1"/>
              <a:t>different</a:t>
            </a:r>
            <a:r>
              <a:rPr lang="tr-TR" dirty="0"/>
              <a:t> </a:t>
            </a:r>
            <a:r>
              <a:rPr lang="tr-TR" dirty="0" err="1"/>
              <a:t>levels</a:t>
            </a:r>
            <a:r>
              <a:rPr lang="tr-TR" dirty="0"/>
              <a:t> </a:t>
            </a:r>
            <a:r>
              <a:rPr lang="tr-TR" dirty="0" err="1"/>
              <a:t>for</a:t>
            </a:r>
            <a:r>
              <a:rPr lang="tr-TR" dirty="0"/>
              <a:t> 3 </a:t>
            </a:r>
            <a:r>
              <a:rPr lang="tr-TR" dirty="0" err="1"/>
              <a:t>key</a:t>
            </a:r>
            <a:r>
              <a:rPr lang="tr-TR" dirty="0"/>
              <a:t> </a:t>
            </a:r>
            <a:r>
              <a:rPr lang="tr-TR" dirty="0" err="1"/>
              <a:t>parameters</a:t>
            </a:r>
            <a:endParaRPr lang="tr-TR" dirty="0"/>
          </a:p>
          <a:p>
            <a:endParaRPr lang="tr-TR" dirty="0"/>
          </a:p>
          <a:p>
            <a:r>
              <a:rPr lang="tr-TR" dirty="0"/>
              <a:t>27 </a:t>
            </a:r>
            <a:r>
              <a:rPr lang="tr-TR" dirty="0" err="1"/>
              <a:t>different</a:t>
            </a:r>
            <a:r>
              <a:rPr lang="tr-TR" dirty="0"/>
              <a:t> </a:t>
            </a:r>
            <a:r>
              <a:rPr lang="tr-TR" dirty="0" err="1"/>
              <a:t>scenarios</a:t>
            </a:r>
            <a:endParaRPr lang="tr-TR" dirty="0"/>
          </a:p>
          <a:p>
            <a:endParaRPr lang="tr-TR" dirty="0"/>
          </a:p>
          <a:p>
            <a:r>
              <a:rPr lang="tr-TR" dirty="0"/>
              <a:t>810 </a:t>
            </a:r>
            <a:r>
              <a:rPr lang="tr-TR" dirty="0" err="1"/>
              <a:t>runs</a:t>
            </a:r>
            <a:r>
              <a:rPr lang="tr-TR" dirty="0"/>
              <a:t> </a:t>
            </a:r>
            <a:r>
              <a:rPr lang="tr-TR" dirty="0" err="1"/>
              <a:t>for</a:t>
            </a:r>
            <a:r>
              <a:rPr lang="tr-TR" dirty="0"/>
              <a:t> </a:t>
            </a:r>
            <a:r>
              <a:rPr lang="tr-TR" dirty="0" err="1"/>
              <a:t>each</a:t>
            </a:r>
            <a:r>
              <a:rPr lang="tr-TR" dirty="0"/>
              <a:t> </a:t>
            </a:r>
            <a:r>
              <a:rPr lang="tr-TR" dirty="0" err="1"/>
              <a:t>policy</a:t>
            </a:r>
            <a:endParaRPr lang="tr-TR" dirty="0"/>
          </a:p>
          <a:p>
            <a:endParaRPr lang="tr-TR" dirty="0"/>
          </a:p>
          <a:p>
            <a:r>
              <a:rPr lang="tr-TR" dirty="0"/>
              <a:t> 4 </a:t>
            </a:r>
            <a:r>
              <a:rPr lang="tr-TR" dirty="0" err="1"/>
              <a:t>policies</a:t>
            </a:r>
            <a:endParaRPr lang="tr-TR" dirty="0"/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7900" y="2773256"/>
            <a:ext cx="5538387" cy="13790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630621" y="764373"/>
            <a:ext cx="10875579" cy="1293028"/>
          </a:xfrm>
        </p:spPr>
        <p:txBody>
          <a:bodyPr/>
          <a:lstStyle/>
          <a:p>
            <a:pPr algn="l"/>
            <a:r>
              <a:rPr lang="tr-TR" dirty="0"/>
              <a:t>POLICIES</a:t>
            </a:r>
          </a:p>
        </p:txBody>
      </p:sp>
      <p:sp>
        <p:nvSpPr>
          <p:cNvPr id="3" name="2 İçerik Yer Tutucusu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 err="1"/>
              <a:t>Reference</a:t>
            </a:r>
            <a:r>
              <a:rPr lang="tr-TR" dirty="0"/>
              <a:t> </a:t>
            </a:r>
            <a:r>
              <a:rPr lang="tr-TR" dirty="0" err="1"/>
              <a:t>Case</a:t>
            </a:r>
            <a:endParaRPr lang="tr-TR" dirty="0"/>
          </a:p>
          <a:p>
            <a:endParaRPr lang="tr-TR" dirty="0"/>
          </a:p>
          <a:p>
            <a:r>
              <a:rPr lang="tr-TR" dirty="0" err="1"/>
              <a:t>Group</a:t>
            </a:r>
            <a:r>
              <a:rPr lang="tr-TR" dirty="0"/>
              <a:t> </a:t>
            </a:r>
            <a:r>
              <a:rPr lang="tr-TR" dirty="0" err="1"/>
              <a:t>Movement</a:t>
            </a:r>
            <a:r>
              <a:rPr lang="tr-TR" dirty="0"/>
              <a:t> of </a:t>
            </a:r>
            <a:r>
              <a:rPr lang="tr-TR" dirty="0" err="1"/>
              <a:t>Hunters</a:t>
            </a:r>
            <a:endParaRPr lang="tr-TR" dirty="0"/>
          </a:p>
          <a:p>
            <a:endParaRPr lang="tr-TR" dirty="0"/>
          </a:p>
          <a:p>
            <a:r>
              <a:rPr lang="tr-TR" dirty="0" err="1"/>
              <a:t>Group</a:t>
            </a:r>
            <a:r>
              <a:rPr lang="tr-TR" dirty="0"/>
              <a:t> </a:t>
            </a:r>
            <a:r>
              <a:rPr lang="tr-TR" dirty="0" err="1"/>
              <a:t>Movement</a:t>
            </a:r>
            <a:r>
              <a:rPr lang="tr-TR" dirty="0"/>
              <a:t> of </a:t>
            </a:r>
            <a:r>
              <a:rPr lang="tr-TR" dirty="0" err="1"/>
              <a:t>Zombies</a:t>
            </a:r>
            <a:endParaRPr lang="tr-TR" dirty="0"/>
          </a:p>
          <a:p>
            <a:endParaRPr lang="tr-TR" dirty="0"/>
          </a:p>
          <a:p>
            <a:r>
              <a:rPr lang="tr-TR" dirty="0" err="1"/>
              <a:t>Shelter</a:t>
            </a:r>
            <a:endParaRPr lang="tr-TR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-190198" y="111610"/>
            <a:ext cx="8610600" cy="1293028"/>
          </a:xfrm>
        </p:spPr>
        <p:txBody>
          <a:bodyPr/>
          <a:lstStyle/>
          <a:p>
            <a:r>
              <a:rPr lang="tr-TR" dirty="0"/>
              <a:t>REFERENCE CASE</a:t>
            </a:r>
            <a:endParaRPr lang="en-US" dirty="0"/>
          </a:p>
        </p:txBody>
      </p:sp>
      <p:pic>
        <p:nvPicPr>
          <p:cNvPr id="4" name="İçerik Yer Tutucusu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97998" y="1404638"/>
            <a:ext cx="4871248" cy="5143384"/>
          </a:xfrm>
        </p:spPr>
      </p:pic>
    </p:spTree>
    <p:extLst>
      <p:ext uri="{BB962C8B-B14F-4D97-AF65-F5344CB8AC3E}">
        <p14:creationId xmlns:p14="http://schemas.microsoft.com/office/powerpoint/2010/main" val="3961029298"/>
      </p:ext>
    </p:extLst>
  </p:cSld>
  <p:clrMapOvr>
    <a:masterClrMapping/>
  </p:clrMapOvr>
  <p:transition spd="slow">
    <p:wip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996806" y="76397"/>
            <a:ext cx="8610600" cy="1293028"/>
          </a:xfrm>
        </p:spPr>
        <p:txBody>
          <a:bodyPr/>
          <a:lstStyle/>
          <a:p>
            <a:r>
              <a:rPr lang="tr-TR" dirty="0"/>
              <a:t>HUNTER GROUPING CASE</a:t>
            </a:r>
            <a:endParaRPr lang="en-US" dirty="0"/>
          </a:p>
        </p:txBody>
      </p:sp>
      <p:pic>
        <p:nvPicPr>
          <p:cNvPr id="8" name="İçerik Yer Tutucusu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39716" y="1113812"/>
            <a:ext cx="5160694" cy="5331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20478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79423" y="157271"/>
            <a:ext cx="8610600" cy="1293028"/>
          </a:xfrm>
        </p:spPr>
        <p:txBody>
          <a:bodyPr/>
          <a:lstStyle/>
          <a:p>
            <a:r>
              <a:rPr lang="tr-TR" dirty="0"/>
              <a:t>ZOMBIE GROUPING CASE</a:t>
            </a:r>
            <a:endParaRPr lang="en-US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4226" y="1352863"/>
            <a:ext cx="5857230" cy="5061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7462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1754776" y="109277"/>
            <a:ext cx="8610600" cy="1293028"/>
          </a:xfrm>
        </p:spPr>
        <p:txBody>
          <a:bodyPr/>
          <a:lstStyle/>
          <a:p>
            <a:pPr algn="ctr"/>
            <a:r>
              <a:rPr lang="tr-TR" dirty="0"/>
              <a:t>SHELTER CASE</a:t>
            </a:r>
            <a:endParaRPr lang="en-US" dirty="0"/>
          </a:p>
        </p:txBody>
      </p:sp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67463" y="1528997"/>
            <a:ext cx="4841812" cy="4960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851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609600" y="764373"/>
            <a:ext cx="10896600" cy="1293028"/>
          </a:xfrm>
        </p:spPr>
        <p:txBody>
          <a:bodyPr/>
          <a:lstStyle/>
          <a:p>
            <a:pPr algn="l"/>
            <a:r>
              <a:rPr lang="tr-TR" dirty="0" err="1"/>
              <a:t>Results</a:t>
            </a:r>
            <a:endParaRPr lang="tr-TR" dirty="0"/>
          </a:p>
        </p:txBody>
      </p:sp>
      <p:graphicFrame>
        <p:nvGraphicFramePr>
          <p:cNvPr id="4" name="İçerik Yer Tutucusu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50968109"/>
              </p:ext>
            </p:extLst>
          </p:nvPr>
        </p:nvGraphicFramePr>
        <p:xfrm>
          <a:off x="3815645" y="464574"/>
          <a:ext cx="6419735" cy="607633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83699">
                  <a:extLst>
                    <a:ext uri="{9D8B030D-6E8A-4147-A177-3AD203B41FA5}">
                      <a16:colId xmlns:a16="http://schemas.microsoft.com/office/drawing/2014/main" val="502684409"/>
                    </a:ext>
                  </a:extLst>
                </a:gridCol>
                <a:gridCol w="977685">
                  <a:extLst>
                    <a:ext uri="{9D8B030D-6E8A-4147-A177-3AD203B41FA5}">
                      <a16:colId xmlns:a16="http://schemas.microsoft.com/office/drawing/2014/main" val="4290620969"/>
                    </a:ext>
                  </a:extLst>
                </a:gridCol>
                <a:gridCol w="730319">
                  <a:extLst>
                    <a:ext uri="{9D8B030D-6E8A-4147-A177-3AD203B41FA5}">
                      <a16:colId xmlns:a16="http://schemas.microsoft.com/office/drawing/2014/main" val="770799871"/>
                    </a:ext>
                  </a:extLst>
                </a:gridCol>
                <a:gridCol w="1225052">
                  <a:extLst>
                    <a:ext uri="{9D8B030D-6E8A-4147-A177-3AD203B41FA5}">
                      <a16:colId xmlns:a16="http://schemas.microsoft.com/office/drawing/2014/main" val="34627389"/>
                    </a:ext>
                  </a:extLst>
                </a:gridCol>
                <a:gridCol w="600745">
                  <a:extLst>
                    <a:ext uri="{9D8B030D-6E8A-4147-A177-3AD203B41FA5}">
                      <a16:colId xmlns:a16="http://schemas.microsoft.com/office/drawing/2014/main" val="1823948704"/>
                    </a:ext>
                  </a:extLst>
                </a:gridCol>
                <a:gridCol w="600745">
                  <a:extLst>
                    <a:ext uri="{9D8B030D-6E8A-4147-A177-3AD203B41FA5}">
                      <a16:colId xmlns:a16="http://schemas.microsoft.com/office/drawing/2014/main" val="2489847050"/>
                    </a:ext>
                  </a:extLst>
                </a:gridCol>
                <a:gridCol w="600745">
                  <a:extLst>
                    <a:ext uri="{9D8B030D-6E8A-4147-A177-3AD203B41FA5}">
                      <a16:colId xmlns:a16="http://schemas.microsoft.com/office/drawing/2014/main" val="2069628469"/>
                    </a:ext>
                  </a:extLst>
                </a:gridCol>
                <a:gridCol w="600745">
                  <a:extLst>
                    <a:ext uri="{9D8B030D-6E8A-4147-A177-3AD203B41FA5}">
                      <a16:colId xmlns:a16="http://schemas.microsoft.com/office/drawing/2014/main" val="1099929218"/>
                    </a:ext>
                  </a:extLst>
                </a:gridCol>
              </a:tblGrid>
              <a:tr h="360558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Number of Scenario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38" marR="3138" marT="3138" marB="30126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Share-Percentage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38" marR="3138" marT="3138" marB="30126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Critical Value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38" marR="3138" marT="3138" marB="30126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Percentage of Hunters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38" marR="3138" marT="3138" marB="30126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Policy 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38" marR="3138" marT="3138" marB="30126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Policy 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38" marR="3138" marT="3138" marB="30126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Policy 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38" marR="3138" marT="3138" marB="30126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Policy 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38" marR="3138" marT="3138" marB="30126" anchor="b"/>
                </a:tc>
                <a:extLst>
                  <a:ext uri="{0D108BD9-81ED-4DB2-BD59-A6C34878D82A}">
                    <a16:rowId xmlns:a16="http://schemas.microsoft.com/office/drawing/2014/main" val="3733530096"/>
                  </a:ext>
                </a:extLst>
              </a:tr>
              <a:tr h="210122"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38" marR="3138" marT="3138" marB="30126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0,3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38" marR="3138" marT="3138" marB="30126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100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38" marR="3138" marT="3138" marB="30126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50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38" marR="3138" marT="3138" marB="30126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38" marR="3138" marT="3138" marB="30126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38" marR="3138" marT="3138" marB="30126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38" marR="3138" marT="3138" marB="30126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38" marR="3138" marT="3138" marB="30126" anchor="b"/>
                </a:tc>
                <a:extLst>
                  <a:ext uri="{0D108BD9-81ED-4DB2-BD59-A6C34878D82A}">
                    <a16:rowId xmlns:a16="http://schemas.microsoft.com/office/drawing/2014/main" val="3610123089"/>
                  </a:ext>
                </a:extLst>
              </a:tr>
              <a:tr h="210122"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38" marR="3138" marT="3138" marB="30126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0,3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38" marR="3138" marT="3138" marB="30126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100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38" marR="3138" marT="3138" marB="30126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60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38" marR="3138" marT="3138" marB="30126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38" marR="3138" marT="3138" marB="30126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38" marR="3138" marT="3138" marB="30126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38" marR="3138" marT="3138" marB="30126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38" marR="3138" marT="3138" marB="30126" anchor="b"/>
                </a:tc>
                <a:extLst>
                  <a:ext uri="{0D108BD9-81ED-4DB2-BD59-A6C34878D82A}">
                    <a16:rowId xmlns:a16="http://schemas.microsoft.com/office/drawing/2014/main" val="3736257982"/>
                  </a:ext>
                </a:extLst>
              </a:tr>
              <a:tr h="210122"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38" marR="3138" marT="3138" marB="30126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0,3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38" marR="3138" marT="3138" marB="30126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100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38" marR="3138" marT="3138" marB="30126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70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38" marR="3138" marT="3138" marB="30126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38" marR="3138" marT="3138" marB="30126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38" marR="3138" marT="3138" marB="30126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38" marR="3138" marT="3138" marB="30126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38" marR="3138" marT="3138" marB="30126" anchor="b"/>
                </a:tc>
                <a:extLst>
                  <a:ext uri="{0D108BD9-81ED-4DB2-BD59-A6C34878D82A}">
                    <a16:rowId xmlns:a16="http://schemas.microsoft.com/office/drawing/2014/main" val="373708901"/>
                  </a:ext>
                </a:extLst>
              </a:tr>
              <a:tr h="252603"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38" marR="3138" marT="3138" marB="30126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0,3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38" marR="3138" marT="3138" marB="30126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200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38" marR="3138" marT="3138" marB="30126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50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38" marR="3138" marT="3138" marB="30126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38" marR="3138" marT="3138" marB="30126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38" marR="3138" marT="3138" marB="30126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38" marR="3138" marT="3138" marB="30126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38" marR="3138" marT="3138" marB="30126" anchor="b"/>
                </a:tc>
                <a:extLst>
                  <a:ext uri="{0D108BD9-81ED-4DB2-BD59-A6C34878D82A}">
                    <a16:rowId xmlns:a16="http://schemas.microsoft.com/office/drawing/2014/main" val="3812127860"/>
                  </a:ext>
                </a:extLst>
              </a:tr>
              <a:tr h="210122"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38" marR="3138" marT="3138" marB="30126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0,3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38" marR="3138" marT="3138" marB="30126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200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38" marR="3138" marT="3138" marB="30126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60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38" marR="3138" marT="3138" marB="30126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38" marR="3138" marT="3138" marB="30126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38" marR="3138" marT="3138" marB="30126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38" marR="3138" marT="3138" marB="30126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38" marR="3138" marT="3138" marB="30126" anchor="b"/>
                </a:tc>
                <a:extLst>
                  <a:ext uri="{0D108BD9-81ED-4DB2-BD59-A6C34878D82A}">
                    <a16:rowId xmlns:a16="http://schemas.microsoft.com/office/drawing/2014/main" val="10362960"/>
                  </a:ext>
                </a:extLst>
              </a:tr>
              <a:tr h="210122"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6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38" marR="3138" marT="3138" marB="30126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0,3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38" marR="3138" marT="3138" marB="30126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200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38" marR="3138" marT="3138" marB="30126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70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38" marR="3138" marT="3138" marB="30126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38" marR="3138" marT="3138" marB="30126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38" marR="3138" marT="3138" marB="30126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38" marR="3138" marT="3138" marB="30126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38" marR="3138" marT="3138" marB="30126" anchor="b"/>
                </a:tc>
                <a:extLst>
                  <a:ext uri="{0D108BD9-81ED-4DB2-BD59-A6C34878D82A}">
                    <a16:rowId xmlns:a16="http://schemas.microsoft.com/office/drawing/2014/main" val="638130728"/>
                  </a:ext>
                </a:extLst>
              </a:tr>
              <a:tr h="210122"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7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38" marR="3138" marT="3138" marB="30126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0,3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38" marR="3138" marT="3138" marB="30126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300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38" marR="3138" marT="3138" marB="30126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50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38" marR="3138" marT="3138" marB="30126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38" marR="3138" marT="3138" marB="30126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38" marR="3138" marT="3138" marB="30126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38" marR="3138" marT="3138" marB="30126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38" marR="3138" marT="3138" marB="30126" anchor="b"/>
                </a:tc>
                <a:extLst>
                  <a:ext uri="{0D108BD9-81ED-4DB2-BD59-A6C34878D82A}">
                    <a16:rowId xmlns:a16="http://schemas.microsoft.com/office/drawing/2014/main" val="3408646883"/>
                  </a:ext>
                </a:extLst>
              </a:tr>
              <a:tr h="210122"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8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38" marR="3138" marT="3138" marB="30126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0,3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38" marR="3138" marT="3138" marB="30126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300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38" marR="3138" marT="3138" marB="30126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60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38" marR="3138" marT="3138" marB="30126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38" marR="3138" marT="3138" marB="30126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38" marR="3138" marT="3138" marB="30126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38" marR="3138" marT="3138" marB="30126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38" marR="3138" marT="3138" marB="30126" anchor="b"/>
                </a:tc>
                <a:extLst>
                  <a:ext uri="{0D108BD9-81ED-4DB2-BD59-A6C34878D82A}">
                    <a16:rowId xmlns:a16="http://schemas.microsoft.com/office/drawing/2014/main" val="3480779173"/>
                  </a:ext>
                </a:extLst>
              </a:tr>
              <a:tr h="210122"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9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38" marR="3138" marT="3138" marB="30126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0,3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38" marR="3138" marT="3138" marB="30126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300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38" marR="3138" marT="3138" marB="30126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70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38" marR="3138" marT="3138" marB="30126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38" marR="3138" marT="3138" marB="30126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38" marR="3138" marT="3138" marB="30126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38" marR="3138" marT="3138" marB="30126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38" marR="3138" marT="3138" marB="30126" anchor="b"/>
                </a:tc>
                <a:extLst>
                  <a:ext uri="{0D108BD9-81ED-4DB2-BD59-A6C34878D82A}">
                    <a16:rowId xmlns:a16="http://schemas.microsoft.com/office/drawing/2014/main" val="281335544"/>
                  </a:ext>
                </a:extLst>
              </a:tr>
              <a:tr h="210122"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38" marR="3138" marT="3138" marB="30126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0,5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38" marR="3138" marT="3138" marB="30126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100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38" marR="3138" marT="3138" marB="30126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50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38" marR="3138" marT="3138" marB="30126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38" marR="3138" marT="3138" marB="30126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38" marR="3138" marT="3138" marB="30126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38" marR="3138" marT="3138" marB="30126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38" marR="3138" marT="3138" marB="30126" anchor="b"/>
                </a:tc>
                <a:extLst>
                  <a:ext uri="{0D108BD9-81ED-4DB2-BD59-A6C34878D82A}">
                    <a16:rowId xmlns:a16="http://schemas.microsoft.com/office/drawing/2014/main" val="2741590861"/>
                  </a:ext>
                </a:extLst>
              </a:tr>
              <a:tr h="210122"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38" marR="3138" marT="3138" marB="30126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0,5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38" marR="3138" marT="3138" marB="30126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100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38" marR="3138" marT="3138" marB="30126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60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38" marR="3138" marT="3138" marB="30126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38" marR="3138" marT="3138" marB="30126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38" marR="3138" marT="3138" marB="30126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38" marR="3138" marT="3138" marB="30126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38" marR="3138" marT="3138" marB="30126" anchor="b"/>
                </a:tc>
                <a:extLst>
                  <a:ext uri="{0D108BD9-81ED-4DB2-BD59-A6C34878D82A}">
                    <a16:rowId xmlns:a16="http://schemas.microsoft.com/office/drawing/2014/main" val="2083091709"/>
                  </a:ext>
                </a:extLst>
              </a:tr>
              <a:tr h="210122"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38" marR="3138" marT="3138" marB="30126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0,5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38" marR="3138" marT="3138" marB="30126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100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38" marR="3138" marT="3138" marB="30126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70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38" marR="3138" marT="3138" marB="30126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38" marR="3138" marT="3138" marB="30126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38" marR="3138" marT="3138" marB="30126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38" marR="3138" marT="3138" marB="30126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38" marR="3138" marT="3138" marB="30126" anchor="b"/>
                </a:tc>
                <a:extLst>
                  <a:ext uri="{0D108BD9-81ED-4DB2-BD59-A6C34878D82A}">
                    <a16:rowId xmlns:a16="http://schemas.microsoft.com/office/drawing/2014/main" val="3853568151"/>
                  </a:ext>
                </a:extLst>
              </a:tr>
              <a:tr h="210122"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38" marR="3138" marT="3138" marB="30126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0,5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38" marR="3138" marT="3138" marB="30126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200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38" marR="3138" marT="3138" marB="30126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50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38" marR="3138" marT="3138" marB="30126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38" marR="3138" marT="3138" marB="30126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38" marR="3138" marT="3138" marB="30126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38" marR="3138" marT="3138" marB="30126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38" marR="3138" marT="3138" marB="30126" anchor="b"/>
                </a:tc>
                <a:extLst>
                  <a:ext uri="{0D108BD9-81ED-4DB2-BD59-A6C34878D82A}">
                    <a16:rowId xmlns:a16="http://schemas.microsoft.com/office/drawing/2014/main" val="2693544086"/>
                  </a:ext>
                </a:extLst>
              </a:tr>
              <a:tr h="210122"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38" marR="3138" marT="3138" marB="30126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0,5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38" marR="3138" marT="3138" marB="30126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200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38" marR="3138" marT="3138" marB="30126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60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38" marR="3138" marT="3138" marB="30126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38" marR="3138" marT="3138" marB="30126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38" marR="3138" marT="3138" marB="30126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38" marR="3138" marT="3138" marB="30126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38" marR="3138" marT="3138" marB="30126" anchor="b"/>
                </a:tc>
                <a:extLst>
                  <a:ext uri="{0D108BD9-81ED-4DB2-BD59-A6C34878D82A}">
                    <a16:rowId xmlns:a16="http://schemas.microsoft.com/office/drawing/2014/main" val="172885585"/>
                  </a:ext>
                </a:extLst>
              </a:tr>
              <a:tr h="210122"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38" marR="3138" marT="3138" marB="30126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0,5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38" marR="3138" marT="3138" marB="30126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200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38" marR="3138" marT="3138" marB="30126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70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38" marR="3138" marT="3138" marB="30126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38" marR="3138" marT="3138" marB="30126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38" marR="3138" marT="3138" marB="30126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38" marR="3138" marT="3138" marB="30126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38" marR="3138" marT="3138" marB="30126" anchor="b"/>
                </a:tc>
                <a:extLst>
                  <a:ext uri="{0D108BD9-81ED-4DB2-BD59-A6C34878D82A}">
                    <a16:rowId xmlns:a16="http://schemas.microsoft.com/office/drawing/2014/main" val="357348966"/>
                  </a:ext>
                </a:extLst>
              </a:tr>
              <a:tr h="210122"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16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38" marR="3138" marT="3138" marB="30126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0,5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38" marR="3138" marT="3138" marB="30126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300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38" marR="3138" marT="3138" marB="30126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50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38" marR="3138" marT="3138" marB="30126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38" marR="3138" marT="3138" marB="30126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38" marR="3138" marT="3138" marB="30126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38" marR="3138" marT="3138" marB="30126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38" marR="3138" marT="3138" marB="30126" anchor="b"/>
                </a:tc>
                <a:extLst>
                  <a:ext uri="{0D108BD9-81ED-4DB2-BD59-A6C34878D82A}">
                    <a16:rowId xmlns:a16="http://schemas.microsoft.com/office/drawing/2014/main" val="298051989"/>
                  </a:ext>
                </a:extLst>
              </a:tr>
              <a:tr h="210122"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17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38" marR="3138" marT="3138" marB="30126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0,5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38" marR="3138" marT="3138" marB="30126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300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38" marR="3138" marT="3138" marB="30126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60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38" marR="3138" marT="3138" marB="30126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38" marR="3138" marT="3138" marB="30126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38" marR="3138" marT="3138" marB="30126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38" marR="3138" marT="3138" marB="30126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38" marR="3138" marT="3138" marB="30126" anchor="b"/>
                </a:tc>
                <a:extLst>
                  <a:ext uri="{0D108BD9-81ED-4DB2-BD59-A6C34878D82A}">
                    <a16:rowId xmlns:a16="http://schemas.microsoft.com/office/drawing/2014/main" val="3438703834"/>
                  </a:ext>
                </a:extLst>
              </a:tr>
              <a:tr h="210122"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18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38" marR="3138" marT="3138" marB="30126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0,5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38" marR="3138" marT="3138" marB="30126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300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38" marR="3138" marT="3138" marB="30126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70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38" marR="3138" marT="3138" marB="30126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38" marR="3138" marT="3138" marB="30126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38" marR="3138" marT="3138" marB="30126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38" marR="3138" marT="3138" marB="30126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38" marR="3138" marT="3138" marB="30126" anchor="b"/>
                </a:tc>
                <a:extLst>
                  <a:ext uri="{0D108BD9-81ED-4DB2-BD59-A6C34878D82A}">
                    <a16:rowId xmlns:a16="http://schemas.microsoft.com/office/drawing/2014/main" val="2594020002"/>
                  </a:ext>
                </a:extLst>
              </a:tr>
              <a:tr h="210122"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19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38" marR="3138" marT="3138" marB="30126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0,7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38" marR="3138" marT="3138" marB="30126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100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38" marR="3138" marT="3138" marB="30126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50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38" marR="3138" marT="3138" marB="30126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38" marR="3138" marT="3138" marB="30126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38" marR="3138" marT="3138" marB="30126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38" marR="3138" marT="3138" marB="30126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38" marR="3138" marT="3138" marB="30126" anchor="b"/>
                </a:tc>
                <a:extLst>
                  <a:ext uri="{0D108BD9-81ED-4DB2-BD59-A6C34878D82A}">
                    <a16:rowId xmlns:a16="http://schemas.microsoft.com/office/drawing/2014/main" val="1016322323"/>
                  </a:ext>
                </a:extLst>
              </a:tr>
              <a:tr h="210122"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38" marR="3138" marT="3138" marB="30126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0,7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38" marR="3138" marT="3138" marB="30126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100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38" marR="3138" marT="3138" marB="30126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60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38" marR="3138" marT="3138" marB="30126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38" marR="3138" marT="3138" marB="30126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38" marR="3138" marT="3138" marB="30126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38" marR="3138" marT="3138" marB="30126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38" marR="3138" marT="3138" marB="30126" anchor="b"/>
                </a:tc>
                <a:extLst>
                  <a:ext uri="{0D108BD9-81ED-4DB2-BD59-A6C34878D82A}">
                    <a16:rowId xmlns:a16="http://schemas.microsoft.com/office/drawing/2014/main" val="373474145"/>
                  </a:ext>
                </a:extLst>
              </a:tr>
              <a:tr h="210122"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38" marR="3138" marT="3138" marB="30126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0,7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38" marR="3138" marT="3138" marB="30126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100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38" marR="3138" marT="3138" marB="30126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70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38" marR="3138" marT="3138" marB="30126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38" marR="3138" marT="3138" marB="30126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38" marR="3138" marT="3138" marB="30126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38" marR="3138" marT="3138" marB="30126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38" marR="3138" marT="3138" marB="30126" anchor="b"/>
                </a:tc>
                <a:extLst>
                  <a:ext uri="{0D108BD9-81ED-4DB2-BD59-A6C34878D82A}">
                    <a16:rowId xmlns:a16="http://schemas.microsoft.com/office/drawing/2014/main" val="582251162"/>
                  </a:ext>
                </a:extLst>
              </a:tr>
              <a:tr h="210122"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38" marR="3138" marT="3138" marB="30126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0,7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38" marR="3138" marT="3138" marB="30126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200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38" marR="3138" marT="3138" marB="30126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50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38" marR="3138" marT="3138" marB="30126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38" marR="3138" marT="3138" marB="30126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38" marR="3138" marT="3138" marB="30126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38" marR="3138" marT="3138" marB="30126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38" marR="3138" marT="3138" marB="30126" anchor="b"/>
                </a:tc>
                <a:extLst>
                  <a:ext uri="{0D108BD9-81ED-4DB2-BD59-A6C34878D82A}">
                    <a16:rowId xmlns:a16="http://schemas.microsoft.com/office/drawing/2014/main" val="3805927206"/>
                  </a:ext>
                </a:extLst>
              </a:tr>
              <a:tr h="210122"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38" marR="3138" marT="3138" marB="30126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0,7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38" marR="3138" marT="3138" marB="30126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200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38" marR="3138" marT="3138" marB="30126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60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38" marR="3138" marT="3138" marB="30126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38" marR="3138" marT="3138" marB="30126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38" marR="3138" marT="3138" marB="30126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38" marR="3138" marT="3138" marB="30126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38" marR="3138" marT="3138" marB="30126" anchor="b"/>
                </a:tc>
                <a:extLst>
                  <a:ext uri="{0D108BD9-81ED-4DB2-BD59-A6C34878D82A}">
                    <a16:rowId xmlns:a16="http://schemas.microsoft.com/office/drawing/2014/main" val="4190873925"/>
                  </a:ext>
                </a:extLst>
              </a:tr>
              <a:tr h="210122"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38" marR="3138" marT="3138" marB="30126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0,7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38" marR="3138" marT="3138" marB="30126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200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38" marR="3138" marT="3138" marB="30126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70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38" marR="3138" marT="3138" marB="30126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38" marR="3138" marT="3138" marB="30126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38" marR="3138" marT="3138" marB="30126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38" marR="3138" marT="3138" marB="30126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38" marR="3138" marT="3138" marB="30126" anchor="b"/>
                </a:tc>
                <a:extLst>
                  <a:ext uri="{0D108BD9-81ED-4DB2-BD59-A6C34878D82A}">
                    <a16:rowId xmlns:a16="http://schemas.microsoft.com/office/drawing/2014/main" val="1270234334"/>
                  </a:ext>
                </a:extLst>
              </a:tr>
              <a:tr h="210122"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38" marR="3138" marT="3138" marB="30126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0,7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38" marR="3138" marT="3138" marB="30126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300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38" marR="3138" marT="3138" marB="30126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50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38" marR="3138" marT="3138" marB="30126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38" marR="3138" marT="3138" marB="30126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38" marR="3138" marT="3138" marB="30126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38" marR="3138" marT="3138" marB="30126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38" marR="3138" marT="3138" marB="30126" anchor="b"/>
                </a:tc>
                <a:extLst>
                  <a:ext uri="{0D108BD9-81ED-4DB2-BD59-A6C34878D82A}">
                    <a16:rowId xmlns:a16="http://schemas.microsoft.com/office/drawing/2014/main" val="1822215155"/>
                  </a:ext>
                </a:extLst>
              </a:tr>
              <a:tr h="210122"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26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38" marR="3138" marT="3138" marB="30126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0,7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38" marR="3138" marT="3138" marB="30126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300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38" marR="3138" marT="3138" marB="30126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60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38" marR="3138" marT="3138" marB="30126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38" marR="3138" marT="3138" marB="30126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38" marR="3138" marT="3138" marB="30126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38" marR="3138" marT="3138" marB="30126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38" marR="3138" marT="3138" marB="30126" anchor="b"/>
                </a:tc>
                <a:extLst>
                  <a:ext uri="{0D108BD9-81ED-4DB2-BD59-A6C34878D82A}">
                    <a16:rowId xmlns:a16="http://schemas.microsoft.com/office/drawing/2014/main" val="2359355244"/>
                  </a:ext>
                </a:extLst>
              </a:tr>
              <a:tr h="210122"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27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38" marR="3138" marT="3138" marB="30126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0,7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38" marR="3138" marT="3138" marB="30126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300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38" marR="3138" marT="3138" marB="30126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70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38" marR="3138" marT="3138" marB="30126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38" marR="3138" marT="3138" marB="30126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38" marR="3138" marT="3138" marB="30126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38" marR="3138" marT="3138" marB="30126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38" marR="3138" marT="3138" marB="30126" anchor="b"/>
                </a:tc>
                <a:extLst>
                  <a:ext uri="{0D108BD9-81ED-4DB2-BD59-A6C34878D82A}">
                    <a16:rowId xmlns:a16="http://schemas.microsoft.com/office/drawing/2014/main" val="1207331167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>
    <p:wip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İçerik Yer Tutucusu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61609" y="194872"/>
            <a:ext cx="5459627" cy="6378315"/>
          </a:xfrm>
        </p:spPr>
      </p:pic>
    </p:spTree>
    <p:extLst>
      <p:ext uri="{BB962C8B-B14F-4D97-AF65-F5344CB8AC3E}">
        <p14:creationId xmlns:p14="http://schemas.microsoft.com/office/powerpoint/2010/main" val="47686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1396584" y="621967"/>
            <a:ext cx="5393960" cy="1293028"/>
          </a:xfrm>
        </p:spPr>
        <p:txBody>
          <a:bodyPr/>
          <a:lstStyle/>
          <a:p>
            <a:pPr algn="ctr"/>
            <a:r>
              <a:rPr lang="tr-TR" dirty="0"/>
              <a:t>ASSUMPTIONS</a:t>
            </a:r>
            <a:endParaRPr lang="en-US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 dirty="0"/>
          </a:p>
          <a:p>
            <a:r>
              <a:rPr lang="tr-TR" dirty="0" err="1"/>
              <a:t>Finite</a:t>
            </a:r>
            <a:r>
              <a:rPr lang="tr-TR" dirty="0"/>
              <a:t> </a:t>
            </a:r>
            <a:r>
              <a:rPr lang="tr-TR" dirty="0" err="1"/>
              <a:t>Food</a:t>
            </a:r>
            <a:endParaRPr lang="tr-TR" dirty="0"/>
          </a:p>
          <a:p>
            <a:endParaRPr lang="tr-TR" dirty="0"/>
          </a:p>
          <a:p>
            <a:r>
              <a:rPr lang="tr-TR" dirty="0" err="1"/>
              <a:t>Food</a:t>
            </a:r>
            <a:r>
              <a:rPr lang="tr-TR" dirty="0"/>
              <a:t> is </a:t>
            </a:r>
            <a:r>
              <a:rPr lang="tr-TR" dirty="0" err="1"/>
              <a:t>Perishable</a:t>
            </a:r>
            <a:endParaRPr lang="tr-TR" dirty="0"/>
          </a:p>
          <a:p>
            <a:endParaRPr lang="tr-TR" dirty="0"/>
          </a:p>
          <a:p>
            <a:r>
              <a:rPr lang="tr-TR" dirty="0"/>
              <a:t>No </a:t>
            </a:r>
            <a:r>
              <a:rPr lang="tr-TR" dirty="0" err="1"/>
              <a:t>regeneration</a:t>
            </a:r>
            <a:r>
              <a:rPr lang="tr-TR" dirty="0"/>
              <a:t> of </a:t>
            </a:r>
            <a:r>
              <a:rPr lang="tr-TR" dirty="0" err="1"/>
              <a:t>agents</a:t>
            </a:r>
            <a:r>
              <a:rPr lang="tr-TR" dirty="0"/>
              <a:t> </a:t>
            </a:r>
            <a:r>
              <a:rPr lang="tr-TR" dirty="0" err="1"/>
              <a:t>and</a:t>
            </a:r>
            <a:r>
              <a:rPr lang="tr-TR" dirty="0"/>
              <a:t> </a:t>
            </a:r>
            <a:r>
              <a:rPr lang="tr-TR" dirty="0" err="1"/>
              <a:t>foods</a:t>
            </a:r>
            <a:endParaRPr lang="en-US" dirty="0"/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7302" y="2273783"/>
            <a:ext cx="3351238" cy="2738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6794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685800" y="764373"/>
            <a:ext cx="10820400" cy="1293028"/>
          </a:xfrm>
        </p:spPr>
        <p:txBody>
          <a:bodyPr/>
          <a:lstStyle/>
          <a:p>
            <a:pPr algn="l"/>
            <a:r>
              <a:rPr lang="tr-TR" dirty="0"/>
              <a:t>HUMANS</a:t>
            </a:r>
            <a:endParaRPr lang="en-US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685800" y="1998406"/>
            <a:ext cx="10820400" cy="4220279"/>
          </a:xfrm>
        </p:spPr>
        <p:txBody>
          <a:bodyPr/>
          <a:lstStyle/>
          <a:p>
            <a:r>
              <a:rPr lang="tr-TR" dirty="0" err="1"/>
              <a:t>Composing</a:t>
            </a:r>
            <a:r>
              <a:rPr lang="tr-TR" dirty="0"/>
              <a:t> of 2 </a:t>
            </a:r>
            <a:r>
              <a:rPr lang="tr-TR" dirty="0" err="1"/>
              <a:t>different</a:t>
            </a:r>
            <a:r>
              <a:rPr lang="tr-TR" dirty="0"/>
              <a:t> </a:t>
            </a:r>
            <a:r>
              <a:rPr lang="tr-TR" dirty="0" err="1"/>
              <a:t>Agents</a:t>
            </a:r>
            <a:endParaRPr lang="tr-TR" dirty="0"/>
          </a:p>
          <a:p>
            <a:pPr marL="0" indent="0">
              <a:buNone/>
            </a:pPr>
            <a:r>
              <a:rPr lang="tr-TR" dirty="0"/>
              <a:t>   - </a:t>
            </a:r>
            <a:r>
              <a:rPr lang="tr-TR" dirty="0" err="1"/>
              <a:t>Hunters</a:t>
            </a:r>
            <a:endParaRPr lang="tr-TR" dirty="0"/>
          </a:p>
          <a:p>
            <a:pPr marL="0" indent="0">
              <a:buNone/>
            </a:pPr>
            <a:r>
              <a:rPr lang="tr-TR" dirty="0"/>
              <a:t>   - </a:t>
            </a:r>
            <a:r>
              <a:rPr lang="tr-TR" dirty="0" err="1"/>
              <a:t>Food</a:t>
            </a:r>
            <a:r>
              <a:rPr lang="tr-TR" dirty="0"/>
              <a:t> Collectors</a:t>
            </a:r>
          </a:p>
          <a:p>
            <a:pPr marL="0" indent="0">
              <a:buNone/>
            </a:pPr>
            <a:endParaRPr lang="tr-TR" dirty="0"/>
          </a:p>
          <a:p>
            <a:r>
              <a:rPr lang="tr-TR" dirty="0" err="1"/>
              <a:t>Mutualist</a:t>
            </a:r>
            <a:r>
              <a:rPr lang="tr-TR" dirty="0"/>
              <a:t> </a:t>
            </a:r>
            <a:r>
              <a:rPr lang="tr-TR" dirty="0" err="1"/>
              <a:t>Relationship</a:t>
            </a:r>
            <a:endParaRPr lang="tr-TR" dirty="0"/>
          </a:p>
          <a:p>
            <a:endParaRPr lang="tr-TR" dirty="0"/>
          </a:p>
          <a:p>
            <a:r>
              <a:rPr lang="tr-TR" dirty="0" err="1"/>
              <a:t>Recovery</a:t>
            </a:r>
            <a:r>
              <a:rPr lang="tr-TR" dirty="0"/>
              <a:t> </a:t>
            </a:r>
            <a:r>
              <a:rPr lang="tr-TR" dirty="0" err="1"/>
              <a:t>by</a:t>
            </a:r>
            <a:r>
              <a:rPr lang="tr-TR" dirty="0"/>
              <a:t> </a:t>
            </a:r>
            <a:r>
              <a:rPr lang="tr-TR" dirty="0" err="1"/>
              <a:t>food</a:t>
            </a:r>
            <a:endParaRPr lang="tr-TR" dirty="0"/>
          </a:p>
          <a:p>
            <a:endParaRPr lang="tr-TR" dirty="0"/>
          </a:p>
          <a:p>
            <a:r>
              <a:rPr lang="tr-TR" dirty="0"/>
              <a:t># of Total </a:t>
            </a:r>
            <a:r>
              <a:rPr lang="tr-TR" dirty="0" err="1"/>
              <a:t>Humans</a:t>
            </a:r>
            <a:r>
              <a:rPr lang="tr-TR" dirty="0"/>
              <a:t> </a:t>
            </a:r>
            <a:r>
              <a:rPr lang="tr-TR" dirty="0" err="1"/>
              <a:t>fixed</a:t>
            </a:r>
            <a:endParaRPr lang="en-US" dirty="0"/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0181" y="468676"/>
            <a:ext cx="2845399" cy="2845399"/>
          </a:xfrm>
          <a:prstGeom prst="rect">
            <a:avLst/>
          </a:prstGeom>
        </p:spPr>
      </p:pic>
      <p:pic>
        <p:nvPicPr>
          <p:cNvPr id="7" name="Resim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0507" y="3665954"/>
            <a:ext cx="4280528" cy="2427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913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993098" y="465656"/>
            <a:ext cx="8900652" cy="1293028"/>
          </a:xfrm>
        </p:spPr>
        <p:txBody>
          <a:bodyPr/>
          <a:lstStyle/>
          <a:p>
            <a:pPr algn="l"/>
            <a:r>
              <a:rPr lang="tr-TR" dirty="0" err="1"/>
              <a:t>Drawbacks</a:t>
            </a:r>
            <a:r>
              <a:rPr lang="tr-TR" dirty="0"/>
              <a:t> of </a:t>
            </a:r>
            <a:r>
              <a:rPr lang="tr-TR" dirty="0" err="1"/>
              <a:t>humans</a:t>
            </a:r>
            <a:endParaRPr lang="en-US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 err="1"/>
              <a:t>Starvation</a:t>
            </a:r>
            <a:endParaRPr lang="tr-TR" dirty="0"/>
          </a:p>
          <a:p>
            <a:pPr marL="0" indent="0">
              <a:buNone/>
            </a:pPr>
            <a:r>
              <a:rPr lang="tr-TR" dirty="0"/>
              <a:t>   -</a:t>
            </a:r>
            <a:r>
              <a:rPr lang="tr-TR" dirty="0" err="1"/>
              <a:t>Stamina</a:t>
            </a:r>
            <a:r>
              <a:rPr lang="tr-TR" dirty="0"/>
              <a:t> </a:t>
            </a:r>
            <a:r>
              <a:rPr lang="tr-TR" dirty="0" err="1"/>
              <a:t>decreased</a:t>
            </a:r>
            <a:r>
              <a:rPr lang="tr-TR" dirty="0"/>
              <a:t> </a:t>
            </a:r>
            <a:r>
              <a:rPr lang="tr-TR" dirty="0" err="1"/>
              <a:t>per</a:t>
            </a:r>
            <a:r>
              <a:rPr lang="tr-TR" dirty="0"/>
              <a:t> </a:t>
            </a:r>
            <a:r>
              <a:rPr lang="tr-TR" dirty="0" err="1"/>
              <a:t>tick</a:t>
            </a:r>
            <a:endParaRPr lang="tr-TR" dirty="0"/>
          </a:p>
          <a:p>
            <a:pPr marL="0" indent="0">
              <a:buNone/>
            </a:pPr>
            <a:r>
              <a:rPr lang="tr-TR" dirty="0"/>
              <a:t>   -</a:t>
            </a:r>
            <a:r>
              <a:rPr lang="tr-TR" dirty="0" err="1"/>
              <a:t>Hunters</a:t>
            </a:r>
            <a:r>
              <a:rPr lang="tr-TR" dirty="0"/>
              <a:t> </a:t>
            </a:r>
            <a:r>
              <a:rPr lang="tr-TR" dirty="0" err="1"/>
              <a:t>suffer</a:t>
            </a:r>
            <a:r>
              <a:rPr lang="tr-TR" dirty="0"/>
              <a:t> </a:t>
            </a:r>
            <a:r>
              <a:rPr lang="tr-TR" dirty="0" err="1"/>
              <a:t>more</a:t>
            </a:r>
            <a:endParaRPr lang="tr-TR" dirty="0"/>
          </a:p>
          <a:p>
            <a:pPr marL="0" indent="0">
              <a:buNone/>
            </a:pPr>
            <a:endParaRPr lang="tr-TR" dirty="0"/>
          </a:p>
          <a:p>
            <a:r>
              <a:rPr lang="tr-TR" dirty="0" err="1"/>
              <a:t>Zombie</a:t>
            </a:r>
            <a:r>
              <a:rPr lang="tr-TR" dirty="0"/>
              <a:t> Attack</a:t>
            </a:r>
          </a:p>
          <a:p>
            <a:endParaRPr lang="tr-TR" dirty="0"/>
          </a:p>
          <a:p>
            <a:endParaRPr lang="tr-TR" dirty="0"/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1142" y="1653755"/>
            <a:ext cx="2771290" cy="2094580"/>
          </a:xfrm>
          <a:prstGeom prst="rect">
            <a:avLst/>
          </a:prstGeom>
        </p:spPr>
      </p:pic>
      <p:pic>
        <p:nvPicPr>
          <p:cNvPr id="6" name="Resi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4526" y="3951863"/>
            <a:ext cx="4470856" cy="2506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143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62780" y="609515"/>
            <a:ext cx="8610600" cy="1293028"/>
          </a:xfrm>
        </p:spPr>
        <p:txBody>
          <a:bodyPr/>
          <a:lstStyle/>
          <a:p>
            <a:pPr algn="l"/>
            <a:r>
              <a:rPr lang="tr-TR" dirty="0" err="1"/>
              <a:t>ZomBIES</a:t>
            </a:r>
            <a:endParaRPr lang="en-US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 err="1"/>
              <a:t>Attacking</a:t>
            </a:r>
            <a:r>
              <a:rPr lang="tr-TR" dirty="0"/>
              <a:t> </a:t>
            </a:r>
            <a:r>
              <a:rPr lang="tr-TR" dirty="0" err="1"/>
              <a:t>Humans</a:t>
            </a:r>
            <a:endParaRPr lang="tr-TR" dirty="0"/>
          </a:p>
          <a:p>
            <a:endParaRPr lang="tr-TR" dirty="0"/>
          </a:p>
          <a:p>
            <a:r>
              <a:rPr lang="tr-TR" dirty="0" err="1"/>
              <a:t>Exposed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Hunters</a:t>
            </a:r>
            <a:r>
              <a:rPr lang="tr-TR" dirty="0"/>
              <a:t> Attack</a:t>
            </a:r>
          </a:p>
          <a:p>
            <a:endParaRPr lang="tr-TR" dirty="0"/>
          </a:p>
          <a:p>
            <a:r>
              <a:rPr lang="tr-TR" dirty="0"/>
              <a:t>No </a:t>
            </a:r>
            <a:r>
              <a:rPr lang="tr-TR" dirty="0" err="1"/>
              <a:t>Recovery</a:t>
            </a:r>
            <a:r>
              <a:rPr lang="tr-TR" dirty="0"/>
              <a:t> </a:t>
            </a:r>
            <a:r>
              <a:rPr lang="tr-TR" dirty="0" err="1"/>
              <a:t>possible</a:t>
            </a:r>
            <a:r>
              <a:rPr lang="tr-TR" dirty="0"/>
              <a:t> </a:t>
            </a:r>
            <a:r>
              <a:rPr lang="tr-TR" dirty="0" err="1"/>
              <a:t>by</a:t>
            </a:r>
            <a:r>
              <a:rPr lang="tr-TR" dirty="0"/>
              <a:t> </a:t>
            </a:r>
            <a:r>
              <a:rPr lang="tr-TR" dirty="0" err="1"/>
              <a:t>food</a:t>
            </a:r>
            <a:endParaRPr lang="tr-TR" dirty="0"/>
          </a:p>
          <a:p>
            <a:endParaRPr lang="tr-TR" dirty="0"/>
          </a:p>
          <a:p>
            <a:r>
              <a:rPr lang="tr-TR" dirty="0"/>
              <a:t>No </a:t>
            </a:r>
            <a:r>
              <a:rPr lang="tr-TR" dirty="0" err="1"/>
              <a:t>Starvation</a:t>
            </a:r>
            <a:endParaRPr lang="tr-TR" dirty="0"/>
          </a:p>
          <a:p>
            <a:endParaRPr lang="tr-TR" dirty="0"/>
          </a:p>
          <a:p>
            <a:endParaRPr lang="en-US" dirty="0"/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3834" y="1311640"/>
            <a:ext cx="5787821" cy="4154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10073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655820" y="233310"/>
            <a:ext cx="8610600" cy="1293028"/>
          </a:xfrm>
        </p:spPr>
        <p:txBody>
          <a:bodyPr/>
          <a:lstStyle/>
          <a:p>
            <a:pPr algn="l"/>
            <a:r>
              <a:rPr lang="tr-TR" dirty="0" err="1"/>
              <a:t>System</a:t>
            </a:r>
            <a:r>
              <a:rPr lang="tr-TR" dirty="0"/>
              <a:t> DIAGRAM</a:t>
            </a:r>
            <a:endParaRPr lang="en-US" dirty="0"/>
          </a:p>
        </p:txBody>
      </p:sp>
      <p:pic>
        <p:nvPicPr>
          <p:cNvPr id="5" name="İçerik Yer Tutucusu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31695" y="1684260"/>
            <a:ext cx="9149119" cy="4024313"/>
          </a:xfrm>
        </p:spPr>
      </p:pic>
    </p:spTree>
    <p:extLst>
      <p:ext uri="{BB962C8B-B14F-4D97-AF65-F5344CB8AC3E}">
        <p14:creationId xmlns:p14="http://schemas.microsoft.com/office/powerpoint/2010/main" val="1086948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742336" y="425161"/>
            <a:ext cx="8610600" cy="1293028"/>
          </a:xfrm>
        </p:spPr>
        <p:txBody>
          <a:bodyPr/>
          <a:lstStyle/>
          <a:p>
            <a:pPr algn="l"/>
            <a:r>
              <a:rPr lang="tr-TR" dirty="0" err="1"/>
              <a:t>Maın</a:t>
            </a:r>
            <a:r>
              <a:rPr lang="tr-TR" dirty="0"/>
              <a:t> </a:t>
            </a:r>
            <a:r>
              <a:rPr lang="tr-TR" dirty="0" err="1"/>
              <a:t>outcome</a:t>
            </a:r>
            <a:r>
              <a:rPr lang="tr-TR" dirty="0"/>
              <a:t> of </a:t>
            </a:r>
            <a:r>
              <a:rPr lang="tr-TR" dirty="0" err="1"/>
              <a:t>ınterest</a:t>
            </a:r>
            <a:endParaRPr lang="en-US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685800" y="2027904"/>
            <a:ext cx="10820400" cy="4190782"/>
          </a:xfrm>
        </p:spPr>
        <p:txBody>
          <a:bodyPr/>
          <a:lstStyle/>
          <a:p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ultimate</a:t>
            </a:r>
            <a:r>
              <a:rPr lang="tr-TR" dirty="0"/>
              <a:t> </a:t>
            </a:r>
            <a:r>
              <a:rPr lang="tr-TR" dirty="0" err="1"/>
              <a:t>number</a:t>
            </a:r>
            <a:r>
              <a:rPr lang="tr-TR" dirty="0"/>
              <a:t> of </a:t>
            </a:r>
            <a:r>
              <a:rPr lang="tr-TR" dirty="0" err="1"/>
              <a:t>Zombies</a:t>
            </a:r>
            <a:endParaRPr lang="tr-TR" dirty="0"/>
          </a:p>
          <a:p>
            <a:endParaRPr lang="tr-TR" dirty="0"/>
          </a:p>
          <a:p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ultimate</a:t>
            </a:r>
            <a:r>
              <a:rPr lang="tr-TR" dirty="0"/>
              <a:t> </a:t>
            </a:r>
            <a:r>
              <a:rPr lang="tr-TR" dirty="0" err="1"/>
              <a:t>number</a:t>
            </a:r>
            <a:r>
              <a:rPr lang="tr-TR" dirty="0"/>
              <a:t> of </a:t>
            </a:r>
            <a:r>
              <a:rPr lang="tr-TR" dirty="0" err="1"/>
              <a:t>Humans</a:t>
            </a:r>
            <a:endParaRPr lang="tr-TR" dirty="0"/>
          </a:p>
          <a:p>
            <a:endParaRPr lang="tr-TR" dirty="0"/>
          </a:p>
          <a:p>
            <a:r>
              <a:rPr lang="tr-TR" dirty="0" err="1"/>
              <a:t>Stopping</a:t>
            </a:r>
            <a:r>
              <a:rPr lang="tr-TR" dirty="0"/>
              <a:t> </a:t>
            </a:r>
            <a:r>
              <a:rPr lang="tr-TR" dirty="0" err="1"/>
              <a:t>condition</a:t>
            </a:r>
            <a:r>
              <a:rPr lang="tr-TR" dirty="0"/>
              <a:t>: </a:t>
            </a:r>
            <a:r>
              <a:rPr lang="tr-TR" dirty="0" err="1"/>
              <a:t>All</a:t>
            </a:r>
            <a:r>
              <a:rPr lang="tr-TR" dirty="0"/>
              <a:t> </a:t>
            </a:r>
            <a:r>
              <a:rPr lang="tr-TR" dirty="0" err="1"/>
              <a:t>humans</a:t>
            </a:r>
            <a:r>
              <a:rPr lang="tr-TR" dirty="0"/>
              <a:t> </a:t>
            </a:r>
            <a:r>
              <a:rPr lang="tr-TR" dirty="0" err="1"/>
              <a:t>or</a:t>
            </a:r>
            <a:r>
              <a:rPr lang="tr-TR" dirty="0"/>
              <a:t> </a:t>
            </a:r>
            <a:r>
              <a:rPr lang="tr-TR" dirty="0" err="1"/>
              <a:t>zombies</a:t>
            </a:r>
            <a:r>
              <a:rPr lang="tr-TR" dirty="0"/>
              <a:t> </a:t>
            </a:r>
            <a:r>
              <a:rPr lang="tr-TR" dirty="0" err="1"/>
              <a:t>die</a:t>
            </a:r>
            <a:endParaRPr lang="tr-TR" dirty="0"/>
          </a:p>
          <a:p>
            <a:endParaRPr lang="en-US" dirty="0"/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6182" y="2997784"/>
            <a:ext cx="2638517" cy="2638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639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685800" y="704412"/>
            <a:ext cx="8610600" cy="1293028"/>
          </a:xfrm>
        </p:spPr>
        <p:txBody>
          <a:bodyPr/>
          <a:lstStyle/>
          <a:p>
            <a:pPr algn="l"/>
            <a:r>
              <a:rPr lang="tr-TR" dirty="0" err="1"/>
              <a:t>Common</a:t>
            </a:r>
            <a:r>
              <a:rPr lang="tr-TR" dirty="0"/>
              <a:t> </a:t>
            </a:r>
            <a:r>
              <a:rPr lang="tr-TR" dirty="0" err="1"/>
              <a:t>characterISTIcS</a:t>
            </a:r>
            <a:endParaRPr lang="en-US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 err="1"/>
              <a:t>Stamina</a:t>
            </a:r>
            <a:endParaRPr lang="tr-TR" dirty="0"/>
          </a:p>
          <a:p>
            <a:endParaRPr lang="tr-TR" dirty="0"/>
          </a:p>
          <a:p>
            <a:r>
              <a:rPr lang="tr-TR" dirty="0" err="1"/>
              <a:t>Types</a:t>
            </a:r>
            <a:r>
              <a:rPr lang="tr-TR" dirty="0"/>
              <a:t> – </a:t>
            </a:r>
            <a:r>
              <a:rPr lang="tr-TR" dirty="0" err="1"/>
              <a:t>Humans</a:t>
            </a:r>
            <a:r>
              <a:rPr lang="tr-TR" dirty="0"/>
              <a:t> &amp; </a:t>
            </a:r>
            <a:r>
              <a:rPr lang="tr-TR" dirty="0" err="1"/>
              <a:t>Zombies</a:t>
            </a:r>
            <a:endParaRPr lang="tr-TR" dirty="0"/>
          </a:p>
          <a:p>
            <a:endParaRPr lang="tr-TR" dirty="0"/>
          </a:p>
          <a:p>
            <a:r>
              <a:rPr lang="tr-TR" dirty="0" err="1"/>
              <a:t>Species</a:t>
            </a:r>
            <a:r>
              <a:rPr lang="tr-TR" dirty="0"/>
              <a:t>  - </a:t>
            </a:r>
            <a:r>
              <a:rPr lang="tr-TR" dirty="0" err="1"/>
              <a:t>Food</a:t>
            </a:r>
            <a:r>
              <a:rPr lang="tr-TR" dirty="0"/>
              <a:t>-Collectors &amp; </a:t>
            </a:r>
            <a:r>
              <a:rPr lang="tr-TR" dirty="0" err="1"/>
              <a:t>Hunters</a:t>
            </a:r>
            <a:r>
              <a:rPr lang="tr-TR" dirty="0"/>
              <a:t> &amp; </a:t>
            </a:r>
            <a:r>
              <a:rPr lang="tr-TR" dirty="0" err="1"/>
              <a:t>Zombies</a:t>
            </a:r>
            <a:endParaRPr lang="tr-TR" dirty="0"/>
          </a:p>
          <a:p>
            <a:endParaRPr lang="tr-TR" dirty="0"/>
          </a:p>
          <a:p>
            <a:endParaRPr lang="en-US" dirty="0"/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8030" y="1613644"/>
            <a:ext cx="3559956" cy="2666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99987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Uçak İzi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Uçak İzi</Template>
  <TotalTime>343</TotalTime>
  <Words>552</Words>
  <Application>Microsoft Office PowerPoint</Application>
  <PresentationFormat>Geniş ekran</PresentationFormat>
  <Paragraphs>290</Paragraphs>
  <Slides>28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3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28</vt:i4>
      </vt:variant>
    </vt:vector>
  </HeadingPairs>
  <TitlesOfParts>
    <vt:vector size="32" baseType="lpstr">
      <vt:lpstr>Arial</vt:lpstr>
      <vt:lpstr>Calibri</vt:lpstr>
      <vt:lpstr>Century Gothic</vt:lpstr>
      <vt:lpstr>Uçak İzi</vt:lpstr>
      <vt:lpstr>IE 48F THE WALKING DEAD </vt:lpstr>
      <vt:lpstr>Problem descrIptıon</vt:lpstr>
      <vt:lpstr>ASSUMPTIONS</vt:lpstr>
      <vt:lpstr>HUMANS</vt:lpstr>
      <vt:lpstr>Drawbacks of humans</vt:lpstr>
      <vt:lpstr>ZomBIES</vt:lpstr>
      <vt:lpstr>System DIAGRAM</vt:lpstr>
      <vt:lpstr>Maın outcome of ınterest</vt:lpstr>
      <vt:lpstr>Common characterISTIcS</vt:lpstr>
      <vt:lpstr>HuntERS</vt:lpstr>
      <vt:lpstr>FOOD-COLLECTORS</vt:lpstr>
      <vt:lpstr>ZOMBIES</vt:lpstr>
      <vt:lpstr>KEY PARAMETERS</vt:lpstr>
      <vt:lpstr>PowerPoint Sunusu</vt:lpstr>
      <vt:lpstr>MODELLING QUESTIONS</vt:lpstr>
      <vt:lpstr>MAJOR PROCEDURES</vt:lpstr>
      <vt:lpstr>PROCESS OVERVIEW</vt:lpstr>
      <vt:lpstr>ZOMBIE MOVE</vt:lpstr>
      <vt:lpstr>HUNTER MOVE</vt:lpstr>
      <vt:lpstr>FOOD-COLLECTOR MOVE</vt:lpstr>
      <vt:lpstr>EXPERIMENTATION PLAN</vt:lpstr>
      <vt:lpstr>POLICIES</vt:lpstr>
      <vt:lpstr>REFERENCE CASE</vt:lpstr>
      <vt:lpstr>HUNTER GROUPING CASE</vt:lpstr>
      <vt:lpstr>ZOMBIE GROUPING CASE</vt:lpstr>
      <vt:lpstr>SHELTER CASE</vt:lpstr>
      <vt:lpstr>Results</vt:lpstr>
      <vt:lpstr>PowerPoint Sunusu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IE 48F THE WALKING DEAD</dc:title>
  <dc:creator>Muhammed Büyükkınacı</dc:creator>
  <cp:lastModifiedBy>Muhammed Büyükkınacı</cp:lastModifiedBy>
  <cp:revision>34</cp:revision>
  <dcterms:created xsi:type="dcterms:W3CDTF">2017-05-25T12:47:34Z</dcterms:created>
  <dcterms:modified xsi:type="dcterms:W3CDTF">2017-05-26T08:13:57Z</dcterms:modified>
</cp:coreProperties>
</file>